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70512" autoAdjust="0"/>
  </p:normalViewPr>
  <p:slideViewPr>
    <p:cSldViewPr>
      <p:cViewPr varScale="1">
        <p:scale>
          <a:sx n="100" d="100"/>
          <a:sy n="100" d="100"/>
        </p:scale>
        <p:origin x="114" y="73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presProps" Target="presProps.xml"  /><Relationship Id="rId74" Type="http://schemas.openxmlformats.org/officeDocument/2006/relationships/viewProps" Target="viewProps.xml"  /><Relationship Id="rId75" Type="http://schemas.openxmlformats.org/officeDocument/2006/relationships/theme" Target="theme/theme1.xml"  /><Relationship Id="rId76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B7268E1E-0E44-426D-905E-8AD9B19D2182}" type="datetime1">
              <a:rPr lang="cs-CZ" smtClean="0"/>
              <a:t>12.03.2025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8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전 세계적으로 데이터 유출 비용은 계속해서 증가하고 있습니다.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한국 또한 마찬가지인데요</a:t>
            </a:r>
          </a:p>
          <a:p>
            <a:r>
              <a:rPr lang="en-US"/>
              <a:t>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한국도 계속해서 증가하는 추세이며 데이터 유출 비용으로 작년에 무려 한건당 54억이라는 비용이 발생했습니다. </a:t>
            </a:r>
          </a:p>
          <a:p>
            <a:r>
              <a:rPr lang="en-US"/>
              <a:t>(클릭 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기사들과 같이 기업이 고객의 개인정보를 유출하는 사고는 빈번히 발생하고 있습니다. (클릭)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이는 개인의 프라이버시 침해 같은 문제를 야기하며 경제적 피해를 입히고</a:t>
            </a:r>
          </a:p>
          <a:p>
            <a:r>
              <a:rPr lang="en-US"/>
              <a:t>기업의 경우 법적 제제를 받을 수 있으며 사회적인 신뢰가 손상될 수 있습니다.</a:t>
            </a:r>
          </a:p>
          <a:p>
            <a:endParaRPr lang="en-US"/>
          </a:p>
          <a:p>
            <a:r>
              <a:rPr lang="en-US"/>
              <a:t>발생원인으로는</a:t>
            </a:r>
          </a:p>
          <a:p>
            <a:r>
              <a:rPr lang="en-US"/>
              <a:t>보안 시스템이 취약하거나 </a:t>
            </a:r>
          </a:p>
          <a:p>
            <a:r>
              <a:rPr lang="en-US"/>
              <a:t>데이터 자체의 암호화가 되지 않은 경우도 있고 개인식별정보와 같은 민감한 데이터를 마스킹하지 않아 발생할 수 있습니다.</a:t>
            </a:r>
          </a:p>
          <a:p>
            <a:r>
              <a:rPr lang="en-US"/>
              <a:t>(클릭-다음으로 넘어가기)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개인 정보를 위해 데이터에 별표로 마스킹을 한 예시입니다. </a:t>
            </a:r>
          </a:p>
          <a:p>
            <a:r>
              <a:rPr lang="en-US"/>
              <a:t>마스킹은 민감한 데이터를 보호하기 위해 원본 데이터를 변환하여 비식별화하거나 가상의 데이터를 생성하는 기술인데요</a:t>
            </a:r>
          </a:p>
          <a:p>
            <a:r>
              <a:rPr lang="en-US"/>
              <a:t>이렇게 개인식별정보를 마스킹하기 위해서는 우선 이 데이터가 민감한 데이터인지를 식별해야합니다. 그리고 이 작업은(클릭)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Macie를 통해 손쉽게 처리할 수 있습니다.</a:t>
            </a:r>
          </a:p>
          <a:p>
            <a:r>
              <a:rPr lang="en-US"/>
              <a:t>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Macie는 Amazon Web Service에서 제공하는 데이터 보안 및 개인정보 보호 서비스로, 클라우드에서 민감 데이터를 자동으로 식별하고 보호하는데 중점을 둔 서비스입니다.</a:t>
            </a:r>
          </a:p>
          <a:p>
            <a:r>
              <a:rPr lang="en-US"/>
              <a:t>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Macie를 사용하게 되면 </a:t>
            </a:r>
          </a:p>
          <a:p>
            <a:endParaRPr lang="en-US"/>
          </a:p>
          <a:p>
            <a:r>
              <a:rPr lang="en-US"/>
              <a:t>첫째로 </a:t>
            </a:r>
          </a:p>
          <a:p>
            <a:r>
              <a:rPr lang="en-US"/>
              <a:t>민감한 데이터를 </a:t>
            </a:r>
          </a:p>
          <a:p>
            <a:r>
              <a:rPr lang="en-US"/>
              <a:t>대규모로 자동화하여 관리할 수 있으며</a:t>
            </a:r>
          </a:p>
          <a:p>
            <a:r>
              <a:rPr lang="en-US"/>
              <a:t>두번째로 S3 버킷에서 민감한 데이터를 비용 효율적으로 검색하는 능력을 확보할 수 있습니다.</a:t>
            </a:r>
          </a:p>
          <a:p>
            <a:r>
              <a:rPr lang="en-US"/>
              <a:t>마지막으로 데이터 보안 및 분류 시간 단축이라는 이점이 있습니다.</a:t>
            </a:r>
          </a:p>
          <a:p>
            <a:endParaRPr lang="en-US"/>
          </a:p>
          <a:p>
            <a:r>
              <a:rPr lang="en-US"/>
              <a:t>기업들은 주로 데이터 보안 태세를 강화하거나 규정 준수를 위한 민감 데이터 검색, 마이그레이션 중에 민감한 데이터 보호, 비지니스 크리티컬 데이터의 가시성 개선에 초점을 두고 Macie를 사용하고 있습니다.</a:t>
            </a:r>
          </a:p>
          <a:p>
            <a:endParaRPr lang="en-US"/>
          </a:p>
          <a:p>
            <a:r>
              <a:rPr lang="en-US"/>
              <a:t>그중 Macie를 활용하고 있는 핀테크 기업 Oportun에 대해 살펴보면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Oportun은 Macie를 활용한 시스템 구축 후</a:t>
            </a:r>
          </a:p>
          <a:p>
            <a:endParaRPr lang="en-US"/>
          </a:p>
          <a:p>
            <a:r>
              <a:rPr lang="en-US"/>
              <a:t>민감한 데이터에 대한 검색 속도가 100배 향상되었으며</a:t>
            </a:r>
          </a:p>
          <a:p>
            <a:r>
              <a:rPr lang="en-US"/>
              <a:t>자동화로 빠르게 실시간 탐지를 할 수 있게 되었고 스캔 정확도는 95%까지 달성하였다고 하였습니다.</a:t>
            </a:r>
          </a:p>
          <a:p>
            <a:r>
              <a:rPr lang="en-US"/>
              <a:t>그리고 민감한 데이터 검색 비용이 99% 절감되었으며 위험 노출이 대폭 감소되고 데이터 스캔 속도가 100배 향상되었다고 밝혔습니다.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앞서 나온 내용들을 정리해보겠습니다.</a:t>
            </a:r>
          </a:p>
          <a:p>
            <a:r>
              <a:rPr lang="en-US"/>
              <a:t>Maice를 사용하였을 때 </a:t>
            </a:r>
          </a:p>
          <a:p>
            <a:r>
              <a:rPr lang="en-US"/>
              <a:t>머신 러닝 기반으로 </a:t>
            </a:r>
          </a:p>
          <a:p>
            <a:r>
              <a:rPr lang="en-US"/>
              <a:t>(클릭)높은 정확도를 기대할 수 있으며 </a:t>
            </a:r>
          </a:p>
          <a:p>
            <a:r>
              <a:rPr lang="en-US"/>
              <a:t>(클릭)자동화 작업으로 빠른 작업과 실시간 탐지가 가능합니다</a:t>
            </a:r>
          </a:p>
          <a:p>
            <a:r>
              <a:rPr lang="en-US"/>
              <a:t>또한 자동화로 (클릭)비용을 절감하는 효과를 갖게 되며 </a:t>
            </a:r>
          </a:p>
          <a:p>
            <a:r>
              <a:rPr lang="en-US"/>
              <a:t>탐지와 보고 자동화로 개인정보보호법과 같은</a:t>
            </a:r>
          </a:p>
          <a:p>
            <a:r>
              <a:rPr lang="en-US"/>
              <a:t>(클릭) 규정 입증이 간편해집니다.</a:t>
            </a:r>
          </a:p>
          <a:p>
            <a:r>
              <a:rPr lang="en-US"/>
              <a:t>그리고 기존에 AWS 서비스를 사용했다면 원래 사용하던 서비스들과 (클릭)원활하게 </a:t>
            </a:r>
          </a:p>
          <a:p>
            <a:r>
              <a:rPr lang="en-US"/>
              <a:t>통합할 수 있다는 이점이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발표는 </a:t>
            </a:r>
          </a:p>
          <a:p>
            <a:r>
              <a:rPr lang="en-US"/>
              <a:t>프로젝트 개요</a:t>
            </a:r>
          </a:p>
          <a:p>
            <a:r>
              <a:rPr lang="en-US"/>
              <a:t>주제 선정 배경 및 목표</a:t>
            </a:r>
          </a:p>
          <a:p>
            <a:r>
              <a:rPr lang="en-US"/>
              <a:t>Macie 소개</a:t>
            </a:r>
          </a:p>
          <a:p>
            <a:r>
              <a:rPr lang="en-US"/>
              <a:t>프로젝트 과정 및 결과</a:t>
            </a:r>
          </a:p>
          <a:p>
            <a:r>
              <a:rPr lang="en-US"/>
              <a:t>한계점과 향후 계획</a:t>
            </a:r>
          </a:p>
          <a:p>
            <a:r>
              <a:rPr lang="en-US"/>
              <a:t>소회 및 Q&amp;A 순서로 진행하겠습니다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프로젝트 과정입니다.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저희가 사용한 AWS 서비스 목록인데요.</a:t>
            </a:r>
          </a:p>
          <a:p>
            <a:r>
              <a:rPr lang="en-US"/>
              <a:t>S3 버킷은 (클릭) 데이터 저장에 사용하였습니다.</a:t>
            </a:r>
          </a:p>
          <a:p>
            <a:r>
              <a:rPr lang="en-US"/>
              <a:t>Macie는 (클릭) S3 버킷을 스캔하고 각 객체에 알맞는 태깅을 합니다.</a:t>
            </a:r>
          </a:p>
          <a:p>
            <a:r>
              <a:rPr lang="en-US"/>
              <a:t>Event Bridge는 (클릭)발생한 이벤트에 대해 라우팅을 하며</a:t>
            </a:r>
          </a:p>
          <a:p>
            <a:r>
              <a:rPr lang="en-US"/>
              <a:t>Lambda 는 (클릭) 이벤트 기반 코드를 실행합니다.</a:t>
            </a:r>
          </a:p>
          <a:p>
            <a:r>
              <a:rPr lang="en-US"/>
              <a:t>SNS는 (클릭) 보안 담당자에게 보고 메일을 보내는 역할을 합니다.</a:t>
            </a:r>
          </a:p>
          <a:p>
            <a:r>
              <a:rPr lang="en-US"/>
              <a:t>다음은 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구성도에 대해 알아보겠습니다</a:t>
            </a:r>
          </a:p>
          <a:p>
            <a:endParaRPr lang="en-US"/>
          </a:p>
          <a:p>
            <a:r>
              <a:rPr lang="en-US"/>
              <a:t>먼저 (클릭)S3 버킷에</a:t>
            </a:r>
          </a:p>
          <a:p>
            <a:r>
              <a:rPr lang="en-US"/>
              <a:t>(클릭) Macie가 (클릭) 스캔을 합니다.</a:t>
            </a:r>
          </a:p>
          <a:p>
            <a:r>
              <a:rPr lang="en-US"/>
              <a:t>(클릭)그러면 </a:t>
            </a:r>
          </a:p>
          <a:p>
            <a:r>
              <a:rPr lang="en-US"/>
              <a:t>(클릭 - 다음)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S3 버킷안에 (클릭)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각 </a:t>
            </a:r>
            <a:r>
              <a:rPr lang="en-US" dirty="0" err="1"/>
              <a:t>객체에</a:t>
            </a:r>
            <a:r>
              <a:rPr lang="en-US" dirty="0"/>
              <a:t> </a:t>
            </a:r>
          </a:p>
          <a:p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민감도에</a:t>
            </a:r>
            <a:r>
              <a:rPr lang="en-US" dirty="0"/>
              <a:t> </a:t>
            </a:r>
            <a:r>
              <a:rPr lang="en-US" dirty="0" err="1"/>
              <a:t>따른</a:t>
            </a:r>
            <a:r>
              <a:rPr lang="en-US" dirty="0"/>
              <a:t> (</a:t>
            </a:r>
            <a:r>
              <a:rPr lang="en-US" dirty="0" err="1"/>
              <a:t>클릭</a:t>
            </a:r>
            <a:r>
              <a:rPr lang="en-US" dirty="0"/>
              <a:t>)</a:t>
            </a:r>
            <a:r>
              <a:rPr lang="en-US" dirty="0" err="1"/>
              <a:t>태그가</a:t>
            </a:r>
            <a:r>
              <a:rPr lang="en-US" dirty="0"/>
              <a:t> </a:t>
            </a:r>
            <a:r>
              <a:rPr lang="en-US" dirty="0" err="1"/>
              <a:t>붙게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</a:t>
            </a:r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이후 권한이 없는 사용자가</a:t>
            </a:r>
          </a:p>
          <a:p>
            <a:r>
              <a:rPr lang="en-US"/>
              <a:t>(클릭) (클릭)</a:t>
            </a:r>
          </a:p>
          <a:p>
            <a:r>
              <a:rPr lang="en-US"/>
              <a:t>high 태그가 붙은 객체에 접근을 시도할 경우</a:t>
            </a:r>
          </a:p>
          <a:p>
            <a:r>
              <a:rPr lang="en-US"/>
              <a:t>(클릭)(클릭)</a:t>
            </a:r>
          </a:p>
          <a:p>
            <a:r>
              <a:rPr lang="en-US"/>
              <a:t>EventBridge에서 이벤트가 발생하고</a:t>
            </a:r>
          </a:p>
          <a:p>
            <a:r>
              <a:rPr lang="en-US"/>
              <a:t>이 이벤트 트리거로 </a:t>
            </a:r>
          </a:p>
          <a:p>
            <a:r>
              <a:rPr lang="en-US"/>
              <a:t>(클릭)(클릭)</a:t>
            </a:r>
          </a:p>
          <a:p>
            <a:r>
              <a:rPr lang="en-US"/>
              <a:t>Lambda 함수를 실행합니다.</a:t>
            </a:r>
          </a:p>
          <a:p>
            <a:r>
              <a:rPr lang="en-US"/>
              <a:t>람다는 결과를 </a:t>
            </a:r>
          </a:p>
          <a:p>
            <a:r>
              <a:rPr lang="en-US"/>
              <a:t>(클릭)(클릭)</a:t>
            </a:r>
          </a:p>
          <a:p>
            <a:r>
              <a:rPr lang="en-US"/>
              <a:t>SNS로 전달하고</a:t>
            </a:r>
          </a:p>
          <a:p>
            <a:r>
              <a:rPr lang="en-US"/>
              <a:t>SNS는</a:t>
            </a:r>
          </a:p>
          <a:p>
            <a:r>
              <a:rPr lang="en-US"/>
              <a:t>(클릭)(클릭)</a:t>
            </a:r>
          </a:p>
          <a:p>
            <a:r>
              <a:rPr lang="en-US"/>
              <a:t>보안담당자에게 메일을 전송합니다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다음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구현한</a:t>
            </a:r>
            <a:r>
              <a:rPr lang="en-US" dirty="0"/>
              <a:t> </a:t>
            </a:r>
            <a:r>
              <a:rPr lang="en-US" dirty="0" err="1"/>
              <a:t>전체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중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  <a:r>
              <a:rPr lang="en-US" dirty="0" err="1"/>
              <a:t>Macie에</a:t>
            </a:r>
            <a:r>
              <a:rPr lang="en-US" dirty="0"/>
              <a:t> </a:t>
            </a:r>
            <a:r>
              <a:rPr lang="en-US" dirty="0" err="1"/>
              <a:t>관련한</a:t>
            </a:r>
            <a:r>
              <a:rPr lang="en-US" dirty="0"/>
              <a:t> </a:t>
            </a:r>
            <a:r>
              <a:rPr lang="en-US" dirty="0" err="1"/>
              <a:t>코드들을</a:t>
            </a:r>
            <a:r>
              <a:rPr lang="en-US" dirty="0"/>
              <a:t> </a:t>
            </a:r>
            <a:r>
              <a:rPr lang="en-US" dirty="0" err="1"/>
              <a:t>소개하겠습니다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  <a:r>
              <a:rPr lang="en-US" dirty="0" err="1"/>
              <a:t>먼저</a:t>
            </a:r>
            <a:r>
              <a:rPr lang="en-US" dirty="0"/>
              <a:t> </a:t>
            </a:r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)(</a:t>
            </a:r>
            <a:r>
              <a:rPr lang="en-US" dirty="0" err="1"/>
              <a:t>클릭</a:t>
            </a:r>
            <a:r>
              <a:rPr lang="en-US" dirty="0"/>
              <a:t>)Macie </a:t>
            </a:r>
            <a:r>
              <a:rPr lang="en-US" dirty="0" err="1"/>
              <a:t>분류</a:t>
            </a:r>
            <a:r>
              <a:rPr lang="en-US" dirty="0"/>
              <a:t> </a:t>
            </a:r>
            <a:r>
              <a:rPr lang="en-US" dirty="0" err="1"/>
              <a:t>작업</a:t>
            </a:r>
            <a:r>
              <a:rPr lang="en-US" dirty="0"/>
              <a:t> </a:t>
            </a:r>
            <a:r>
              <a:rPr lang="en-US" dirty="0" err="1"/>
              <a:t>생성입니다</a:t>
            </a:r>
            <a:r>
              <a:rPr lang="en-US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함수는 Macie API 를 호출해 작업을 생성합니다.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작업 이름 생성 부분은 현재 시간을 기반으로 고유한 작업 이름을 생성합니다. </a:t>
            </a:r>
          </a:p>
          <a:p>
            <a:r>
              <a:rPr lang="en-US"/>
              <a:t>이렇게 생성된 </a:t>
            </a:r>
          </a:p>
          <a:p>
            <a:r>
              <a:rPr lang="en-US"/>
              <a:t>이름은 이후 작업을 식별하는데 사용됩니다.</a:t>
            </a:r>
          </a:p>
          <a:p>
            <a:r>
              <a:rPr lang="en-US"/>
              <a:t>(클릭-다음페이지)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(클릭)작업 유형으로는 ONE_TIME을 지정해, 이 작업이 한 번 실행되는 작업임을 정의합니다.</a:t>
            </a:r>
          </a:p>
          <a:p>
            <a:r>
              <a:rPr lang="en-US"/>
              <a:t>주기적인 관리가 필요하다면 이부분을 수정하면 됩니다.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개요입니다.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r>
              <a:rPr lang="en-US"/>
              <a:t>S3JobDefinition을 통해 </a:t>
            </a:r>
          </a:p>
          <a:p>
            <a:r>
              <a:rPr lang="en-US"/>
              <a:t>S3 버킷의 세부 정보를 설정하며, 여기서 accountID와 대상 bucket이름을 지정합니다.</a:t>
            </a:r>
          </a:p>
          <a:p>
            <a:r>
              <a:rPr lang="en-US"/>
              <a:t>(클릭-넘어가기)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(클릭)작업을 생성후 반환된 job_id는 고유 ID로 Macie 작업을 추적하거나 결과를 확인하는데 사용됩니다.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(클릭)다음은 </a:t>
            </a:r>
          </a:p>
          <a:p>
            <a:r>
              <a:rPr lang="en-US"/>
              <a:t>(클릭)사용자 지정 데이터 식별자 생성입니다.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함수는 특정 패턴을 기반으로 민감한 데이터를 탐지하는 사용자 지정 데이터 식별자를 생성하는 역할을 합니다.</a:t>
            </a:r>
          </a:p>
          <a:p>
            <a:r>
              <a:rPr lang="en-US"/>
              <a:t>함수의 주요 매개변수는 다음과 같습니다.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name 은 생성할 데이터 식별자의 이름입니다.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regex 는 정규표현식으로, 우리가 탐지하려는 데이터의 패턴을 정의합니다. </a:t>
            </a:r>
          </a:p>
          <a:p>
            <a:r>
              <a:rPr lang="en-US"/>
              <a:t>예를들어, 주민등록번호나 신용카드번호와 같은 중요한 정보를 탐지할 수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description은 데이터 식별자에 대한 설명을 추가하여 관리에 용이하게 합니다.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severityLevels는 탐지된 데이터의 심각도를 설정하는 부분입니다.</a:t>
            </a:r>
          </a:p>
          <a:p>
            <a:r>
              <a:rPr lang="en-US"/>
              <a:t>여기서 </a:t>
            </a:r>
          </a:p>
          <a:p>
            <a:r>
              <a:rPr lang="en-US"/>
              <a:t>(클릭)threshold와 severity 값을 조정하여 어떤 데이터를 얼마나 심각하게 다룰지 설정할 수 있습니다.</a:t>
            </a:r>
          </a:p>
          <a:p>
            <a:endParaRPr lang="en-US"/>
          </a:p>
          <a:p>
            <a:r>
              <a:rPr lang="en-US"/>
              <a:t>이제 민감도 수준에 따라 정의된 패턴들을 살펴보겠습니다. </a:t>
            </a:r>
          </a:p>
          <a:p>
            <a:r>
              <a:rPr lang="en-US"/>
              <a:t>그런데 왜 이런 패턴을 나누는 걸까요?</a:t>
            </a:r>
          </a:p>
          <a:p>
            <a:r>
              <a:rPr lang="en-US"/>
              <a:t>여기서 가장 중요한 이유는 바로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개인정보보호법 때문입니다.</a:t>
            </a:r>
          </a:p>
          <a:p>
            <a:r>
              <a:rPr lang="en-US"/>
              <a:t>개인정보보호법은 개인의 정보를 수집, 저장, 처리, 보관하는 모든 과정에서 그 정보를 보호하고, 무단으로 사용하거나 유출되지 않도록 엄격하게 관리할 것을 요구합니다.</a:t>
            </a:r>
          </a:p>
          <a:p>
            <a:endParaRPr lang="en-US"/>
          </a:p>
          <a:p>
            <a:r>
              <a:rPr lang="en-US"/>
              <a:t>예를 들어, </a:t>
            </a:r>
          </a:p>
          <a:p>
            <a:r>
              <a:rPr lang="en-US"/>
              <a:t>(클릭)주민등록번호나 </a:t>
            </a:r>
          </a:p>
          <a:p>
            <a:r>
              <a:rPr lang="en-US"/>
              <a:t>(클릭)신용카드번호와 같은 정보는 유출될 경우에 개인에게 심각한 피해를 줄 수 있기 때문에, </a:t>
            </a:r>
          </a:p>
          <a:p>
            <a:r>
              <a:rPr lang="en-US"/>
              <a:t>이를 (클릭) 민감도가 높은 데이터로 분류하고 있습니다.</a:t>
            </a:r>
          </a:p>
          <a:p>
            <a:endParaRPr lang="en-US"/>
          </a:p>
          <a:p>
            <a:r>
              <a:rPr lang="en-US"/>
              <a:t>반면에</a:t>
            </a:r>
          </a:p>
          <a:p>
            <a:r>
              <a:rPr lang="en-US"/>
              <a:t>(클릭) 이메일 주소나</a:t>
            </a:r>
          </a:p>
          <a:p>
            <a:r>
              <a:rPr lang="en-US"/>
              <a:t>(클릭) 전화번호는 상대적으로 위험도가 낮지만 여전히 </a:t>
            </a:r>
          </a:p>
          <a:p>
            <a:r>
              <a:rPr lang="en-US"/>
              <a:t>(클릭)보호해야할 정보입니다.</a:t>
            </a:r>
          </a:p>
          <a:p>
            <a:endParaRPr lang="en-US"/>
          </a:p>
          <a:p>
            <a:r>
              <a:rPr lang="en-US"/>
              <a:t>이러한 법적 요구 사항을 준수하고, 데이터를 보다 효과적으로 관리하기 위해 우리는 데이터를 민감도 수준에 따라 나누어 관리할 필요가 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이제, 각각의 민감도 수준에 따른 패턴들을 살펴보겠습니다.</a:t>
            </a:r>
          </a:p>
          <a:p>
            <a:r>
              <a:rPr lang="en-US"/>
              <a:t>먼저 high수준의 민감한 데이터를 보겠습니다.</a:t>
            </a:r>
          </a:p>
          <a:p>
            <a:endParaRPr lang="en-US"/>
          </a:p>
          <a:p>
            <a:r>
              <a:rPr lang="en-US"/>
              <a:t>(클릭) 6자리 숫자와 7자리 숫자로 구성된 주민등록번호 패턴입니다. 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조의 발표 주제는</a:t>
            </a:r>
          </a:p>
          <a:p>
            <a:r>
              <a:rPr lang="en-US"/>
              <a:t>AWS Macie를 활용한 </a:t>
            </a:r>
          </a:p>
          <a:p>
            <a:r>
              <a:rPr lang="en-US"/>
              <a:t>S3 민감 데이터 태깅 및 보안강화입니다. </a:t>
            </a:r>
          </a:p>
          <a:p>
            <a:r>
              <a:rPr lang="en-US"/>
              <a:t>저희는 Maice를 통해 S3 데이터 보안에 대한 실질적인 솔루션을 제시하고자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 신용카드번호는 4자리 숫자가 네 그룹으로 나뉘어져있는 </a:t>
            </a:r>
          </a:p>
          <a:p>
            <a:r>
              <a:rPr lang="en-US"/>
              <a:t> 패턴이고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(클릭)계좌번호는 3-2-6 자리 형식의 패턴을 적용하였습니다.</a:t>
            </a:r>
          </a:p>
          <a:p>
            <a:r>
              <a:rPr lang="en-US"/>
              <a:t>민감도가 중간인 데이터 패턴의 경우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(클릭)이메일은 일반적인 이메일 주소 형식 패턴을 사용하였고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 한글 이름은 두자에서 </a:t>
            </a:r>
          </a:p>
          <a:p>
            <a:r>
              <a:rPr lang="en-US"/>
              <a:t>네자 사이 길이의 </a:t>
            </a:r>
          </a:p>
          <a:p>
            <a:r>
              <a:rPr lang="en-US"/>
              <a:t>한글 이름 패턴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 전화번호는 010 -0000 - 0000 형식의 휴대전화 번호 패턴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(클릭)주소는 5자리 숫자 형식의 우편번호 패턴을 적용하였습니다.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이제 앞서 설명한 민감 정보 패턴 중 주민등록번호 사용자 지정 데이터 식별자가 AWS Macie콘솔에서 어떻게 적용되는지 살펴보겠습니다.</a:t>
            </a:r>
          </a:p>
          <a:p>
            <a:endParaRPr lang="en-US"/>
          </a:p>
          <a:p>
            <a:r>
              <a:rPr lang="en-US"/>
              <a:t>name에 (클릭) Korean SSN Pattern이 잘 적용된 것을 볼 수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저희가 작성했던 주민등록 패턴에 해당하는 </a:t>
            </a:r>
          </a:p>
          <a:p>
            <a:r>
              <a:rPr lang="en-US"/>
              <a:t>(클릭)정규 표현식도 </a:t>
            </a:r>
          </a:p>
          <a:p>
            <a:r>
              <a:rPr lang="en-US"/>
              <a:t>잘 적용되었습니다.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사용자가 식별자의 목적을 명확히 이해할 수 있도록 돕는 (클릭)desciption부분도 잘 적용되었습니다.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 Severity 부분도</a:t>
            </a:r>
          </a:p>
          <a:p>
            <a:r>
              <a:rPr lang="en-US"/>
              <a:t>주민등록번호는 민감한 정보이므로 스캔시 high 태그가 붙게 잘 적용되어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팀 이름은 Macimus 입니다. 이 이름은 AWS의 강력한 데이터 보호 서비스인 Macie와 </a:t>
            </a:r>
          </a:p>
          <a:p>
            <a:r>
              <a:rPr lang="en-US"/>
              <a:t>'가장 최고의'라는 뜻을 가진 라틴어 단어 Maximus를 결합해 탄생했습니다. </a:t>
            </a:r>
          </a:p>
          <a:p>
            <a:r>
              <a:rPr lang="en-US"/>
              <a:t>이는 Macie를 활용해 데이터 보호의 최고 전문가가 되겠다는 저희의 열정을 담고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(클릭)다음은</a:t>
            </a:r>
          </a:p>
          <a:p>
            <a:r>
              <a:rPr lang="en-US"/>
              <a:t>(클릭) S3 객체 민감도 분석 및 갱신 코드입니다.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함수는 </a:t>
            </a:r>
          </a:p>
          <a:p>
            <a:r>
              <a:rPr lang="en-US"/>
              <a:t>S3 객체의 내용을 분석해 민감도를 자동으로 분류하고 보안을 강화하는 코드입니다.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S3 client get object 매서드는 s3에 저장된 객체의 내용을 가져옵니다. </a:t>
            </a:r>
          </a:p>
          <a:p>
            <a:r>
              <a:rPr lang="en-US"/>
              <a:t>이 부분은 S3 버킷에서 파일을 읽어오는 과정으로, 우리가 분석할 데이터를 준비하는 단계입니다.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endParaRPr lang="en-US"/>
          </a:p>
          <a:p>
            <a:r>
              <a:rPr lang="en-US"/>
              <a:t>가져온 데이터에 대해 기본 민감도를 LOW 로 설정합니다. 이렇게 설정하는 이유는 처음에는 모든 데이터를 민감하지 않은 상태로 시작하지만, 이후 패턴 감지 결과에 따라 민감도가 변경될 수 있기 때문입니다.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endParaRPr lang="en-US"/>
          </a:p>
          <a:p>
            <a:r>
              <a:rPr lang="en-US"/>
              <a:t>이제 민감도 수준에 따라 정의된 패턴을 탐지하는 과정입니다.</a:t>
            </a:r>
          </a:p>
          <a:p>
            <a:r>
              <a:rPr lang="en-US"/>
              <a:t>High와 Medium 수준의 패턴들을 탐색하고, 각 패턴에 대해 객체의 내용과 일치하는지 검사합니다.</a:t>
            </a:r>
          </a:p>
          <a:p>
            <a:endParaRPr lang="en-US"/>
          </a:p>
          <a:p>
            <a:r>
              <a:rPr lang="en-US"/>
              <a:t>여기에서 </a:t>
            </a:r>
          </a:p>
          <a:p>
            <a:r>
              <a:rPr lang="en-US"/>
              <a:t>(클릭) </a:t>
            </a:r>
          </a:p>
          <a:p>
            <a:r>
              <a:rPr lang="en-US"/>
              <a:t>re.findall 을 사용해 객체의 내용에서 정규 표현식 패턴에 일치하는 모든 항목을 찾습니다.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탐지된 패턴이 있으면, 민감도를 갱신하는 단계입니다.</a:t>
            </a:r>
          </a:p>
          <a:p>
            <a:endParaRPr lang="en-US"/>
          </a:p>
          <a:p>
            <a:r>
              <a:rPr lang="en-US"/>
              <a:t>(클릭) High 수준의 패턴이 발견되면 즉시 민감도를 High로 설정합니다.</a:t>
            </a:r>
          </a:p>
          <a:p>
            <a:endParaRPr lang="en-US"/>
          </a:p>
          <a:p>
            <a:r>
              <a:rPr lang="en-US"/>
              <a:t>Medium 수준의 패턴이 발견되면 현재 민감도가 high가 아닐경우에만 Medium으로 갱신합니다.</a:t>
            </a:r>
          </a:p>
          <a:p>
            <a:endParaRPr lang="en-US"/>
          </a:p>
          <a:p>
            <a:r>
              <a:rPr lang="en-US"/>
              <a:t>이렇게 하는 이유는 더 높은 민감도를 우선하기 때문입니다.</a:t>
            </a:r>
          </a:p>
          <a:p>
            <a:endParaRPr lang="en-US"/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</a:t>
            </a:r>
          </a:p>
          <a:p>
            <a:r>
              <a:rPr lang="en-US"/>
              <a:t>(클릭)</a:t>
            </a:r>
          </a:p>
          <a:p>
            <a:r>
              <a:rPr lang="en-US"/>
              <a:t>탐지 결과에 따라 민감도를 반환합니다.</a:t>
            </a:r>
          </a:p>
          <a:p>
            <a:endParaRPr lang="en-US"/>
          </a:p>
          <a:p>
            <a:r>
              <a:rPr lang="en-US"/>
              <a:t>이 결과를 통해 우리는 객체의 민감도를 식별하고, 필요한 보안 조치를 취할 수 있습니다.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(클릭)마지막으로 </a:t>
            </a:r>
          </a:p>
          <a:p>
            <a:r>
              <a:rPr lang="en-US"/>
              <a:t>(클릭)탐지된 객체에 태깅을 하는 코드입니다.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코드는 s3_clinet.put_object_tagging 메서드를 사용하여 S3 객체에 태그를 추가하거나 갱신하는 부분입니다.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endParaRPr lang="en-US"/>
          </a:p>
          <a:p>
            <a:r>
              <a:rPr lang="en-US"/>
              <a:t>Bucket은 태깅을 적용할 S3 버킷의 이름을 지정합니다. 즉, 이 작업이 어느 버킷에서 수행될지를 결정하는 부분입니다.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endParaRPr/>
          </a:p>
          <a:p>
            <a:r>
              <a:rPr lang="en-US"/>
              <a:t>(클릭)</a:t>
            </a:r>
          </a:p>
          <a:p>
            <a:r>
              <a:rPr lang="en-US"/>
              <a:t>Key 부분에서는 S3 객체의 키, 즉 파일 이름이나 경로를 지정합니다. S3에서 특정 객체를 찾을 때 이 Key를 통해 객체를 식별합니다.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endParaRPr/>
          </a:p>
          <a:p>
            <a:r>
              <a:rPr lang="en-US"/>
              <a:t>(클릭)</a:t>
            </a:r>
          </a:p>
          <a:p>
            <a:r>
              <a:rPr lang="en-US"/>
              <a:t>이 파라미터는 실제로 S3 객체에 추가할 태그를 지정하는 부분입니다.</a:t>
            </a:r>
          </a:p>
          <a:p>
            <a:r>
              <a:rPr lang="en-US"/>
              <a:t>Tagging은 여러 태그를 설정할 수 있지만, 저희는 이번에 sensitivity라는 하나의 태그만 추가하였습니다.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프로젝트를 수행하기 위해 3명의 용사가 뭉쳤습니다.</a:t>
            </a:r>
          </a:p>
          <a:p>
            <a:endParaRPr lang="en-US"/>
          </a:p>
          <a:p>
            <a:r>
              <a:rPr lang="en-US"/>
              <a:t>먼저 유형우 님은 ~ </a:t>
            </a:r>
          </a:p>
          <a:p>
            <a:r>
              <a:rPr lang="en-US"/>
              <a:t>Macie 에 대한 전반적인 코딩 작업을 맡으셨습니다.</a:t>
            </a:r>
          </a:p>
          <a:p>
            <a:endParaRPr lang="en-US"/>
          </a:p>
          <a:p>
            <a:r>
              <a:rPr lang="en-US"/>
              <a:t>정재원님은 ~</a:t>
            </a:r>
          </a:p>
          <a:p>
            <a:r>
              <a:rPr lang="en-US"/>
              <a:t>PPT, 영상 편집, 자료조사와 더불어</a:t>
            </a:r>
          </a:p>
          <a:p>
            <a:r>
              <a:rPr lang="en-US"/>
              <a:t>전반적인 코딩에 대한 보조작업을 하셨습니다.</a:t>
            </a:r>
          </a:p>
          <a:p>
            <a:endParaRPr lang="en-US"/>
          </a:p>
          <a:p>
            <a:r>
              <a:rPr lang="en-US"/>
              <a:t>발표를 하고 있는 저는</a:t>
            </a:r>
          </a:p>
          <a:p>
            <a:r>
              <a:rPr lang="en-US"/>
              <a:t>PPT 보조와 Cloudtrail lambda sns와 같이 Macie 이후의 이벤트 처리에 대한 코드를 맡았습니다.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dirty="0"/>
          </a:p>
          <a:p>
            <a:endParaRPr dirty="0"/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</a:p>
          <a:p>
            <a:r>
              <a:rPr lang="en-US" dirty="0" err="1"/>
              <a:t>마지막으로</a:t>
            </a:r>
            <a:r>
              <a:rPr lang="en-US" dirty="0"/>
              <a:t> 이 </a:t>
            </a:r>
            <a:r>
              <a:rPr lang="en-US" dirty="0" err="1"/>
              <a:t>부분은</a:t>
            </a:r>
            <a:r>
              <a:rPr lang="en-US" dirty="0"/>
              <a:t> </a:t>
            </a:r>
            <a:r>
              <a:rPr lang="en-US" dirty="0" err="1"/>
              <a:t>태그</a:t>
            </a:r>
            <a:r>
              <a:rPr lang="en-US" dirty="0"/>
              <a:t> </a:t>
            </a:r>
            <a:r>
              <a:rPr lang="en-US" dirty="0" err="1"/>
              <a:t>업데이트가</a:t>
            </a:r>
            <a:r>
              <a:rPr lang="en-US" dirty="0"/>
              <a:t> </a:t>
            </a:r>
            <a:r>
              <a:rPr lang="en-US" dirty="0" err="1"/>
              <a:t>완료되었을때</a:t>
            </a:r>
            <a:r>
              <a:rPr lang="en-US" dirty="0"/>
              <a:t>, </a:t>
            </a:r>
            <a:r>
              <a:rPr lang="en-US" dirty="0" err="1"/>
              <a:t>이를</a:t>
            </a:r>
            <a:r>
              <a:rPr lang="en-US" dirty="0"/>
              <a:t> </a:t>
            </a:r>
            <a:r>
              <a:rPr lang="en-US" dirty="0" err="1"/>
              <a:t>사용자에게</a:t>
            </a:r>
            <a:r>
              <a:rPr lang="en-US" dirty="0"/>
              <a:t> </a:t>
            </a:r>
            <a:r>
              <a:rPr lang="en-US" dirty="0" err="1"/>
              <a:t>알리기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출력문입니다</a:t>
            </a:r>
            <a:r>
              <a:rPr lang="en-US" dirty="0"/>
              <a:t>.</a:t>
            </a:r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저희가</a:t>
            </a:r>
            <a:r>
              <a:rPr lang="en-US" dirty="0"/>
              <a:t> </a:t>
            </a:r>
            <a:r>
              <a:rPr lang="en-US" dirty="0" err="1"/>
              <a:t>작성한</a:t>
            </a:r>
            <a:r>
              <a:rPr lang="en-US" dirty="0"/>
              <a:t> Macie </a:t>
            </a:r>
            <a:r>
              <a:rPr lang="en-US" dirty="0" err="1"/>
              <a:t>작업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실행한</a:t>
            </a:r>
            <a:r>
              <a:rPr lang="en-US" dirty="0"/>
              <a:t> </a:t>
            </a:r>
            <a:r>
              <a:rPr lang="en-US" dirty="0" err="1"/>
              <a:t>모습입니다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사용자</a:t>
            </a:r>
            <a:r>
              <a:rPr lang="en-US" dirty="0"/>
              <a:t> </a:t>
            </a:r>
            <a:r>
              <a:rPr lang="en-US" dirty="0" err="1"/>
              <a:t>지정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식별자</a:t>
            </a:r>
            <a:r>
              <a:rPr lang="en-US" dirty="0"/>
              <a:t> </a:t>
            </a:r>
            <a:r>
              <a:rPr lang="en-US" dirty="0" err="1"/>
              <a:t>생성</a:t>
            </a:r>
            <a:endParaRPr lang="en-US" dirty="0"/>
          </a:p>
          <a:p>
            <a:r>
              <a:rPr lang="en-US" dirty="0" err="1"/>
              <a:t>매시</a:t>
            </a:r>
            <a:r>
              <a:rPr lang="en-US" dirty="0"/>
              <a:t> </a:t>
            </a:r>
            <a:r>
              <a:rPr lang="en-US" dirty="0" err="1"/>
              <a:t>분류</a:t>
            </a:r>
            <a:r>
              <a:rPr lang="en-US" dirty="0"/>
              <a:t> </a:t>
            </a:r>
            <a:r>
              <a:rPr lang="en-US" dirty="0" err="1"/>
              <a:t>작업</a:t>
            </a:r>
            <a:r>
              <a:rPr lang="en-US" dirty="0"/>
              <a:t> </a:t>
            </a:r>
            <a:r>
              <a:rPr lang="en-US" dirty="0" err="1"/>
              <a:t>생성</a:t>
            </a:r>
            <a:endParaRPr lang="en-US" dirty="0"/>
          </a:p>
          <a:p>
            <a:r>
              <a:rPr lang="en-US" dirty="0" err="1"/>
              <a:t>객체</a:t>
            </a:r>
            <a:r>
              <a:rPr lang="en-US" dirty="0"/>
              <a:t> </a:t>
            </a:r>
            <a:r>
              <a:rPr lang="en-US" dirty="0" err="1"/>
              <a:t>분석</a:t>
            </a:r>
            <a:endParaRPr lang="en-US" dirty="0"/>
          </a:p>
          <a:p>
            <a:r>
              <a:rPr lang="en-US" dirty="0" err="1"/>
              <a:t>객체</a:t>
            </a:r>
            <a:r>
              <a:rPr lang="en-US" dirty="0"/>
              <a:t> </a:t>
            </a:r>
            <a:r>
              <a:rPr lang="en-US" dirty="0" err="1"/>
              <a:t>분석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파일로</a:t>
            </a:r>
            <a:r>
              <a:rPr lang="en-US" dirty="0"/>
              <a:t> </a:t>
            </a:r>
            <a:r>
              <a:rPr lang="en-US" dirty="0" err="1"/>
              <a:t>저장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순서입니다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사용자</a:t>
            </a:r>
            <a:r>
              <a:rPr lang="en-US" dirty="0"/>
              <a:t> </a:t>
            </a:r>
            <a:r>
              <a:rPr lang="en-US" dirty="0" err="1"/>
              <a:t>지정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식별자가</a:t>
            </a:r>
            <a:r>
              <a:rPr lang="en-US" dirty="0"/>
              <a:t> </a:t>
            </a:r>
            <a:r>
              <a:rPr lang="en-US" dirty="0" err="1"/>
              <a:t>정상적으로</a:t>
            </a:r>
            <a:r>
              <a:rPr lang="en-US" dirty="0"/>
              <a:t> </a:t>
            </a:r>
            <a:r>
              <a:rPr lang="en-US" dirty="0" err="1"/>
              <a:t>생성되었습니다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이 중 </a:t>
            </a:r>
            <a:r>
              <a:rPr lang="en-US" dirty="0" err="1"/>
              <a:t>주민등록번호</a:t>
            </a:r>
            <a:r>
              <a:rPr lang="en-US" dirty="0"/>
              <a:t> </a:t>
            </a:r>
            <a:r>
              <a:rPr lang="en-US" dirty="0" err="1"/>
              <a:t>식별자를</a:t>
            </a:r>
            <a:r>
              <a:rPr lang="en-US" dirty="0"/>
              <a:t> </a:t>
            </a:r>
            <a:r>
              <a:rPr lang="en-US" dirty="0" err="1"/>
              <a:t>확인해보면</a:t>
            </a:r>
            <a:r>
              <a:rPr lang="en-US" dirty="0"/>
              <a:t> </a:t>
            </a:r>
          </a:p>
          <a:p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식별자의</a:t>
            </a:r>
            <a:r>
              <a:rPr lang="en-US" dirty="0"/>
              <a:t> </a:t>
            </a:r>
            <a:r>
              <a:rPr lang="en-US" dirty="0" err="1"/>
              <a:t>이름</a:t>
            </a:r>
            <a:endParaRPr lang="en-US" dirty="0"/>
          </a:p>
          <a:p>
            <a:r>
              <a:rPr lang="en-US" dirty="0" err="1"/>
              <a:t>설명</a:t>
            </a:r>
            <a:endParaRPr lang="en-US" dirty="0"/>
          </a:p>
          <a:p>
            <a:r>
              <a:rPr lang="en-US" dirty="0" err="1"/>
              <a:t>정규식</a:t>
            </a:r>
            <a:endParaRPr lang="en-US" dirty="0"/>
          </a:p>
          <a:p>
            <a:r>
              <a:rPr lang="en-US" dirty="0" err="1"/>
              <a:t>심각도</a:t>
            </a:r>
            <a:r>
              <a:rPr lang="en-US" dirty="0"/>
              <a:t> </a:t>
            </a:r>
            <a:r>
              <a:rPr lang="en-US" dirty="0" err="1"/>
              <a:t>부분도</a:t>
            </a:r>
            <a:r>
              <a:rPr lang="en-US" dirty="0"/>
              <a:t> 잘 </a:t>
            </a:r>
            <a:r>
              <a:rPr lang="en-US" dirty="0" err="1"/>
              <a:t>적용되었습니다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작업</a:t>
            </a:r>
            <a:r>
              <a:rPr lang="en-US" dirty="0"/>
              <a:t> </a:t>
            </a:r>
            <a:r>
              <a:rPr lang="en-US" dirty="0" err="1"/>
              <a:t>생성</a:t>
            </a:r>
            <a:r>
              <a:rPr lang="en-US" dirty="0"/>
              <a:t> </a:t>
            </a:r>
            <a:r>
              <a:rPr lang="en-US" dirty="0" err="1"/>
              <a:t>목록을</a:t>
            </a:r>
            <a:r>
              <a:rPr lang="en-US" dirty="0"/>
              <a:t> </a:t>
            </a:r>
            <a:r>
              <a:rPr lang="en-US" dirty="0" err="1"/>
              <a:t>보시면</a:t>
            </a:r>
            <a:r>
              <a:rPr lang="en-US" dirty="0"/>
              <a:t> </a:t>
            </a:r>
          </a:p>
          <a:p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실행한</a:t>
            </a:r>
            <a:r>
              <a:rPr lang="en-US" dirty="0"/>
              <a:t> </a:t>
            </a:r>
            <a:r>
              <a:rPr lang="en-US" dirty="0" err="1"/>
              <a:t>시간을</a:t>
            </a:r>
            <a:r>
              <a:rPr lang="en-US" dirty="0"/>
              <a:t> </a:t>
            </a:r>
            <a:r>
              <a:rPr lang="en-US" dirty="0" err="1"/>
              <a:t>기반으로</a:t>
            </a:r>
            <a:r>
              <a:rPr lang="en-US" dirty="0"/>
              <a:t> </a:t>
            </a:r>
            <a:r>
              <a:rPr lang="en-US" dirty="0" err="1"/>
              <a:t>이름이</a:t>
            </a:r>
            <a:r>
              <a:rPr lang="en-US" dirty="0"/>
              <a:t> </a:t>
            </a:r>
            <a:r>
              <a:rPr lang="en-US" dirty="0" err="1"/>
              <a:t>생성되었습니다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이 </a:t>
            </a:r>
            <a:r>
              <a:rPr lang="en-US" dirty="0" err="1"/>
              <a:t>작업의</a:t>
            </a:r>
            <a:r>
              <a:rPr lang="en-US" dirty="0"/>
              <a:t> </a:t>
            </a:r>
            <a:r>
              <a:rPr lang="en-US" dirty="0" err="1"/>
              <a:t>분류</a:t>
            </a:r>
            <a:r>
              <a:rPr lang="en-US" dirty="0"/>
              <a:t> </a:t>
            </a:r>
            <a:r>
              <a:rPr lang="en-US" dirty="0" err="1"/>
              <a:t>결과입니다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미디움과</a:t>
            </a:r>
            <a:r>
              <a:rPr lang="en-US" dirty="0"/>
              <a:t> </a:t>
            </a:r>
            <a:r>
              <a:rPr lang="en-US" dirty="0" err="1"/>
              <a:t>하이로</a:t>
            </a:r>
            <a:r>
              <a:rPr lang="en-US" dirty="0"/>
              <a:t> </a:t>
            </a:r>
            <a:r>
              <a:rPr lang="en-US" dirty="0" err="1"/>
              <a:t>분류가</a:t>
            </a:r>
            <a:r>
              <a:rPr lang="en-US" dirty="0"/>
              <a:t> </a:t>
            </a:r>
            <a:r>
              <a:rPr lang="en-US" dirty="0" err="1"/>
              <a:t>되었습니다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미디움을</a:t>
            </a:r>
            <a:r>
              <a:rPr lang="en-US" dirty="0"/>
              <a:t> </a:t>
            </a:r>
            <a:r>
              <a:rPr lang="en-US" dirty="0" err="1"/>
              <a:t>살펴보면</a:t>
            </a:r>
            <a:endParaRPr lang="en-US" dirty="0"/>
          </a:p>
          <a:p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식별자가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잘 </a:t>
            </a:r>
            <a:r>
              <a:rPr lang="en-US" dirty="0" err="1"/>
              <a:t>분류한</a:t>
            </a:r>
            <a:r>
              <a:rPr lang="en-US" dirty="0"/>
              <a:t> </a:t>
            </a:r>
            <a:r>
              <a:rPr lang="en-US" dirty="0" err="1"/>
              <a:t>모습입니다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하이를</a:t>
            </a:r>
            <a:r>
              <a:rPr lang="en-US" dirty="0"/>
              <a:t> </a:t>
            </a:r>
            <a:r>
              <a:rPr lang="en-US" dirty="0" err="1"/>
              <a:t>살펴보면</a:t>
            </a:r>
            <a:r>
              <a:rPr lang="en-US" dirty="0"/>
              <a:t> </a:t>
            </a:r>
            <a:r>
              <a:rPr lang="en-US" dirty="0" err="1"/>
              <a:t>하이도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잘 </a:t>
            </a:r>
            <a:r>
              <a:rPr lang="en-US" dirty="0" err="1"/>
              <a:t>분류한</a:t>
            </a:r>
            <a:r>
              <a:rPr lang="en-US" dirty="0"/>
              <a:t> </a:t>
            </a:r>
            <a:r>
              <a:rPr lang="en-US" dirty="0" err="1"/>
              <a:t>모습을</a:t>
            </a:r>
            <a:r>
              <a:rPr lang="en-US" dirty="0"/>
              <a:t> 볼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미디움</a:t>
            </a:r>
            <a:r>
              <a:rPr lang="en-US" dirty="0"/>
              <a:t> </a:t>
            </a:r>
            <a:r>
              <a:rPr lang="en-US" dirty="0" err="1"/>
              <a:t>데이터가</a:t>
            </a:r>
            <a:r>
              <a:rPr lang="en-US" dirty="0"/>
              <a:t> </a:t>
            </a:r>
            <a:r>
              <a:rPr lang="en-US" dirty="0" err="1"/>
              <a:t>있던</a:t>
            </a:r>
            <a:r>
              <a:rPr lang="en-US" dirty="0"/>
              <a:t> </a:t>
            </a:r>
            <a:r>
              <a:rPr lang="en-US" dirty="0" err="1"/>
              <a:t>객체를</a:t>
            </a:r>
            <a:r>
              <a:rPr lang="en-US" dirty="0"/>
              <a:t> </a:t>
            </a:r>
            <a:r>
              <a:rPr lang="en-US" dirty="0" err="1"/>
              <a:t>살펴보겠습니다</a:t>
            </a:r>
            <a:r>
              <a:rPr lang="en-US" dirty="0"/>
              <a:t>.</a:t>
            </a:r>
          </a:p>
          <a:p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미디움</a:t>
            </a:r>
            <a:r>
              <a:rPr lang="en-US" dirty="0"/>
              <a:t> </a:t>
            </a:r>
            <a:r>
              <a:rPr lang="en-US" dirty="0" err="1"/>
              <a:t>태그가</a:t>
            </a:r>
            <a:r>
              <a:rPr lang="en-US" dirty="0"/>
              <a:t> 잘 </a:t>
            </a:r>
            <a:r>
              <a:rPr lang="en-US" dirty="0" err="1"/>
              <a:t>붙어있습니다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하이</a:t>
            </a:r>
            <a:r>
              <a:rPr lang="en-US" dirty="0"/>
              <a:t> </a:t>
            </a:r>
            <a:r>
              <a:rPr lang="en-US" dirty="0" err="1"/>
              <a:t>데이터가</a:t>
            </a:r>
            <a:r>
              <a:rPr lang="en-US" dirty="0"/>
              <a:t> </a:t>
            </a:r>
            <a:r>
              <a:rPr lang="en-US" dirty="0" err="1"/>
              <a:t>있던</a:t>
            </a:r>
            <a:r>
              <a:rPr lang="en-US" dirty="0"/>
              <a:t> </a:t>
            </a:r>
            <a:r>
              <a:rPr lang="en-US" dirty="0" err="1"/>
              <a:t>객체를</a:t>
            </a:r>
            <a:r>
              <a:rPr lang="en-US" dirty="0"/>
              <a:t> </a:t>
            </a:r>
            <a:r>
              <a:rPr lang="en-US" dirty="0" err="1"/>
              <a:t>보면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 high </a:t>
            </a:r>
            <a:r>
              <a:rPr lang="en-US" dirty="0" err="1"/>
              <a:t>태그가</a:t>
            </a:r>
            <a:r>
              <a:rPr lang="en-US" dirty="0"/>
              <a:t> 잘 </a:t>
            </a:r>
            <a:r>
              <a:rPr lang="en-US" dirty="0" err="1"/>
              <a:t>붙어있습니다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이것은</a:t>
            </a:r>
            <a:r>
              <a:rPr lang="en-US" dirty="0"/>
              <a:t> </a:t>
            </a:r>
            <a:r>
              <a:rPr lang="en-US" dirty="0" err="1"/>
              <a:t>high가</a:t>
            </a:r>
            <a:r>
              <a:rPr lang="en-US" dirty="0"/>
              <a:t> </a:t>
            </a:r>
            <a:r>
              <a:rPr lang="en-US" dirty="0" err="1"/>
              <a:t>태깅된</a:t>
            </a:r>
            <a:r>
              <a:rPr lang="en-US" dirty="0"/>
              <a:t> </a:t>
            </a:r>
            <a:r>
              <a:rPr lang="en-US" dirty="0" err="1"/>
              <a:t>객체</a:t>
            </a:r>
            <a:r>
              <a:rPr lang="en-US" dirty="0"/>
              <a:t> 내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모습입니다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권한이</a:t>
            </a:r>
            <a:r>
              <a:rPr lang="en-US" dirty="0"/>
              <a:t> </a:t>
            </a:r>
            <a:r>
              <a:rPr lang="en-US" dirty="0" err="1"/>
              <a:t>없는</a:t>
            </a:r>
            <a:r>
              <a:rPr lang="en-US" dirty="0"/>
              <a:t> </a:t>
            </a:r>
            <a:r>
              <a:rPr lang="en-US" dirty="0" err="1"/>
              <a:t>사용자의</a:t>
            </a:r>
            <a:r>
              <a:rPr lang="en-US" dirty="0"/>
              <a:t> </a:t>
            </a:r>
            <a:r>
              <a:rPr lang="en-US" dirty="0" err="1"/>
              <a:t>경우</a:t>
            </a:r>
            <a:endParaRPr lang="en-US" dirty="0"/>
          </a:p>
          <a:p>
            <a:r>
              <a:rPr lang="en-US" dirty="0" err="1"/>
              <a:t>하이</a:t>
            </a:r>
            <a:r>
              <a:rPr lang="en-US" dirty="0"/>
              <a:t> </a:t>
            </a:r>
            <a:r>
              <a:rPr lang="en-US" dirty="0" err="1"/>
              <a:t>태그가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객체에</a:t>
            </a:r>
            <a:r>
              <a:rPr lang="en-US" dirty="0"/>
              <a:t> </a:t>
            </a:r>
            <a:r>
              <a:rPr lang="en-US" dirty="0" err="1"/>
              <a:t>접근하지</a:t>
            </a:r>
            <a:r>
              <a:rPr lang="en-US" dirty="0"/>
              <a:t> </a:t>
            </a:r>
            <a:r>
              <a:rPr lang="en-US" dirty="0" err="1"/>
              <a:t>못하도록</a:t>
            </a:r>
            <a:r>
              <a:rPr lang="en-US" dirty="0"/>
              <a:t> </a:t>
            </a:r>
            <a:r>
              <a:rPr lang="en-US" dirty="0" err="1"/>
              <a:t>정책을</a:t>
            </a:r>
            <a:r>
              <a:rPr lang="en-US" dirty="0"/>
              <a:t> </a:t>
            </a:r>
            <a:r>
              <a:rPr lang="en-US" dirty="0" err="1"/>
              <a:t>세웠습니다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사용자가</a:t>
            </a:r>
            <a:r>
              <a:rPr lang="en-US" dirty="0"/>
              <a:t> </a:t>
            </a:r>
            <a:r>
              <a:rPr lang="en-US" dirty="0" err="1"/>
              <a:t>민감한</a:t>
            </a:r>
            <a:r>
              <a:rPr lang="en-US" dirty="0"/>
              <a:t> </a:t>
            </a:r>
            <a:r>
              <a:rPr lang="en-US" dirty="0" err="1"/>
              <a:t>데이터가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객체에</a:t>
            </a:r>
            <a:r>
              <a:rPr lang="en-US" dirty="0"/>
              <a:t> </a:t>
            </a:r>
            <a:r>
              <a:rPr lang="en-US" dirty="0" err="1"/>
              <a:t>접근하여</a:t>
            </a:r>
            <a:r>
              <a:rPr lang="en-US" dirty="0"/>
              <a:t> </a:t>
            </a:r>
            <a:r>
              <a:rPr lang="en-US" dirty="0" err="1"/>
              <a:t>다운로드</a:t>
            </a:r>
            <a:r>
              <a:rPr lang="en-US" dirty="0"/>
              <a:t> 할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엑세스가</a:t>
            </a:r>
            <a:r>
              <a:rPr lang="en-US" dirty="0"/>
              <a:t> </a:t>
            </a:r>
            <a:r>
              <a:rPr lang="en-US" dirty="0" err="1"/>
              <a:t>거절됩니다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이와</a:t>
            </a:r>
            <a:r>
              <a:rPr lang="en-US" dirty="0"/>
              <a:t> </a:t>
            </a:r>
            <a:r>
              <a:rPr lang="en-US" dirty="0" err="1"/>
              <a:t>동시에</a:t>
            </a:r>
            <a:r>
              <a:rPr lang="en-US" dirty="0"/>
              <a:t> </a:t>
            </a:r>
            <a:r>
              <a:rPr lang="en-US" dirty="0" err="1"/>
              <a:t>관리자에게</a:t>
            </a:r>
            <a:r>
              <a:rPr lang="en-US" dirty="0"/>
              <a:t> </a:t>
            </a:r>
            <a:r>
              <a:rPr lang="en-US" dirty="0" err="1"/>
              <a:t>메일이</a:t>
            </a:r>
            <a:r>
              <a:rPr lang="en-US" dirty="0"/>
              <a:t> </a:t>
            </a:r>
            <a:r>
              <a:rPr lang="en-US" dirty="0" err="1"/>
              <a:t>오게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그럼</a:t>
            </a:r>
            <a:r>
              <a:rPr lang="en-US" dirty="0"/>
              <a:t> </a:t>
            </a:r>
            <a:r>
              <a:rPr lang="en-US" dirty="0" err="1"/>
              <a:t>이와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과정으로</a:t>
            </a:r>
            <a:r>
              <a:rPr lang="en-US" dirty="0"/>
              <a:t> </a:t>
            </a:r>
            <a:r>
              <a:rPr lang="en-US" dirty="0" err="1"/>
              <a:t>얻을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기대효과에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살펴보겠습니다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이를 통해 </a:t>
            </a:r>
          </a:p>
          <a:p>
            <a:endParaRPr lang="en-US"/>
          </a:p>
          <a:p>
            <a:r>
              <a:rPr lang="en-US"/>
              <a:t>첫번째로 민감 데이터를 자동으로 탐지하고 비정상적인 접근을 실시간으로 감지하여 데이터 유출 위험을 최소화 할 수 있습니다.</a:t>
            </a:r>
          </a:p>
          <a:p>
            <a:endParaRPr lang="en-US"/>
          </a:p>
          <a:p>
            <a:r>
              <a:rPr lang="en-US"/>
              <a:t>두번째로 또한 개인정보보호법 등 규제를 준수하고, 데이터 유출 사고로 인한 법적 비용과 평판 손실을 예방할 수 있습니다.</a:t>
            </a:r>
          </a:p>
          <a:p>
            <a:endParaRPr lang="en-US"/>
          </a:p>
          <a:p>
            <a:r>
              <a:rPr lang="en-US"/>
              <a:t>마지막으로 또한 자동화된 데이터 관리와 보안 프로세스로 효율성을 높이고, 안전한 데이터 보호로 사용자의 신뢰를 확보할 수 있습니다.</a:t>
            </a:r>
          </a:p>
          <a:p>
            <a:endParaRPr lang="en-US"/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한계점 및 향후 계획에 대해 말씀드리겠습니다.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저희 프로젝트의 한계점은</a:t>
            </a:r>
          </a:p>
          <a:p>
            <a:endParaRPr lang="en-US"/>
          </a:p>
          <a:p>
            <a:r>
              <a:rPr lang="en-US"/>
              <a:t>Macie는 문서파일과 같이 텍스트에 친화적인 서비스입니다. 따라서  pdf, jpg, 엑셀 등을 다양한 파일 형식에 대한 식별이 어려울 수 있습니다.</a:t>
            </a:r>
          </a:p>
          <a:p>
            <a:endParaRPr lang="en-US"/>
          </a:p>
          <a:p>
            <a:r>
              <a:rPr lang="en-US"/>
              <a:t>또한 high 태그가 붙은 민감한 객체를 별도로 관리하는 시스템이 부족하다고 느꼈습니다</a:t>
            </a:r>
          </a:p>
          <a:p>
            <a:endParaRPr lang="en-US"/>
          </a:p>
          <a:p>
            <a:r>
              <a:rPr lang="en-US"/>
              <a:t>그리고 대규모 자료에 대한 스캔 진행시 비용 문제가 생길 수도 있습니다.</a:t>
            </a:r>
          </a:p>
          <a:p>
            <a:endParaRPr lang="en-US"/>
          </a:p>
          <a:p>
            <a:r>
              <a:rPr lang="en-US"/>
              <a:t>이와 같은 한계점들을 보완하는 방법을 제시하자면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</a:t>
            </a:r>
          </a:p>
          <a:p>
            <a:r>
              <a:rPr lang="en-US"/>
              <a:t>그림파일이나 pdf 파일의 경우</a:t>
            </a:r>
          </a:p>
          <a:p>
            <a:r>
              <a:rPr lang="en-US"/>
              <a:t>AWS Textract 서비스를 이용하여 이미지 파일의 텍스트를 추출하고 이를 Macie로 작업을 할 수 있으며 엑셀 파일의 경우 Macie에 좀 더 친화적인 csv로 파일 형식을 변경하여 Macie 작업을 진행할 수 있습니다. </a:t>
            </a:r>
          </a:p>
          <a:p>
            <a:endParaRPr lang="en-US"/>
          </a:p>
          <a:p>
            <a:r>
              <a:rPr lang="en-US"/>
              <a:t>Macie 작업 이후 민감한 객체에 대한 관리 보완은 민감한 데이터로 분류된 객체를 별도의 보안 버킷으로 이동시키거나 KMS 암호화를 이용하여 좀 더 안전하게 관리할 수 있습니다.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마지막으로 </a:t>
            </a:r>
          </a:p>
          <a:p>
            <a:r>
              <a:rPr lang="en-US"/>
              <a:t>비용 문제에 있어서</a:t>
            </a:r>
          </a:p>
          <a:p>
            <a:r>
              <a:rPr lang="en-US"/>
              <a:t>전체 S3 버킷이 아닌, </a:t>
            </a:r>
          </a:p>
          <a:p>
            <a:r>
              <a:rPr lang="en-US"/>
              <a:t>민감한 데이터가 있을 가능성이 높은 특정 버킷이나 폴더를 타겟으로 검색 대상을 제한하거나</a:t>
            </a:r>
          </a:p>
          <a:p>
            <a:endParaRPr lang="en-US"/>
          </a:p>
          <a:p>
            <a:r>
              <a:rPr lang="en-US"/>
              <a:t>특정 시간대나 </a:t>
            </a:r>
          </a:p>
          <a:p>
            <a:r>
              <a:rPr lang="en-US"/>
              <a:t>이벤트 발생 시점에만 검색 작업을 실행하도록 스케줄 기반 검색을 실시하는 방법을 활용하는 방법이 있습니다.</a:t>
            </a:r>
          </a:p>
          <a:p>
            <a:endParaRPr lang="en-US"/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소회입니다.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발표를 준비하며 작업의 효율성과 결과물의 완성도를 높이기 위해 팀워크의 중요성을 깨달았습니다. 각자의 역할과 책임을 명확히 분담하고 협력하는 과정이 프로젝트의 성공에 큰 영향을 미친다는 것을 실감했습니다.</a:t>
            </a:r>
          </a:p>
          <a:p>
            <a:endParaRPr lang="en-US"/>
          </a:p>
          <a:p>
            <a:r>
              <a:rPr lang="en-US"/>
              <a:t> 또한, 자신의 부족한 점을 인식하고 이를 개선하려는 노력이 중요하다는 것을 깨달았습니다. 특히 파이썬이나 AWS 서비스 활용에 있어 더 깊이 있는 학습이 필요함을 느꼈습니다.</a:t>
            </a:r>
          </a:p>
          <a:p>
            <a:endParaRPr lang="en-US"/>
          </a:p>
          <a:p>
            <a:r>
              <a:rPr lang="en-US"/>
              <a:t>사전 준비의 중요성 또한 큰 교훈이었습니다. 발표 시나리오를 체계적으로 작성하고, 그 흐름을 미리 구상하는 것이 발표의 효과적인 전달에 중요한 역할을 한다는 점을 경험을 통해 알게 되었습니다.</a:t>
            </a:r>
          </a:p>
          <a:p>
            <a:endParaRPr lang="en-US"/>
          </a:p>
          <a:p>
            <a:r>
              <a:rPr lang="en-US"/>
              <a:t>이번 발표를 통해 얻은 깨달음들을 바탕으로, 다음 발표에서는 이러한 경험을 잘 녹여내어 더욱 완성도 높은 결과물을 만들 수 있도록 노력하겠습니다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저희가 참고한 자료들의 출처입니다.</a:t>
            </a:r>
          </a:p>
          <a:p>
            <a:endParaRPr lang="en-US"/>
          </a:p>
          <a:p>
            <a:r>
              <a:rPr lang="en-US"/>
              <a:t>파이썬 코딩은 AWS Boto3 documentation을 참고 하였으며</a:t>
            </a:r>
          </a:p>
          <a:p>
            <a:endParaRPr lang="en-US"/>
          </a:p>
          <a:p>
            <a:r>
              <a:rPr lang="en-US"/>
              <a:t>사례의 경우 </a:t>
            </a:r>
          </a:p>
          <a:p>
            <a:r>
              <a:rPr lang="en-US"/>
              <a:t>IBM 의 데이터 침해 비용 보고서와</a:t>
            </a:r>
          </a:p>
          <a:p>
            <a:r>
              <a:rPr lang="en-US"/>
              <a:t>보안뉴스, MBC 뉴스기사를 인용하였습니다. </a:t>
            </a:r>
          </a:p>
          <a:p>
            <a:endParaRPr lang="en-US"/>
          </a:p>
          <a:p>
            <a:r>
              <a:rPr lang="en-US"/>
              <a:t>Macie에 대한 정보는 AWS Macie 파트와 AWS 기술블로그, SMILE SHARK의 포스트를 참고 하였고</a:t>
            </a:r>
          </a:p>
          <a:p>
            <a:endParaRPr lang="en-US"/>
          </a:p>
          <a:p>
            <a:r>
              <a:rPr lang="en-US"/>
              <a:t>개인정보보호법은 국가법령정보센터에서 참고하였습니다.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저희의 약 3주간 타임라인입니다.</a:t>
            </a:r>
          </a:p>
          <a:p>
            <a:endParaRPr lang="en-US"/>
          </a:p>
          <a:p>
            <a:r>
              <a:rPr lang="en-US"/>
              <a:t>주제 선정에는 약 6일</a:t>
            </a:r>
          </a:p>
          <a:p>
            <a:r>
              <a:rPr lang="en-US"/>
              <a:t>자료조사 7일</a:t>
            </a:r>
          </a:p>
          <a:p>
            <a:r>
              <a:rPr lang="en-US"/>
              <a:t>전체적인 코딩은 14일</a:t>
            </a:r>
          </a:p>
          <a:p>
            <a:r>
              <a:rPr lang="en-US"/>
              <a:t>ppt 작업은 약 8일이 걸렸습니다.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저희의 </a:t>
            </a:r>
          </a:p>
          <a:p>
            <a:r>
              <a:rPr lang="en-US"/>
              <a:t>주제 선정 배경 </a:t>
            </a:r>
          </a:p>
          <a:p>
            <a:r>
              <a:rPr lang="en-US"/>
              <a:t>및 목표입니다.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IBM 에서 발표한 </a:t>
            </a:r>
          </a:p>
          <a:p>
            <a:r>
              <a:rPr lang="en-US"/>
              <a:t>국가 또는 지역별 데이터 유출 비용 지표입니다. 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9.png"  /><Relationship Id="rId4" Type="http://schemas.openxmlformats.org/officeDocument/2006/relationships/image" Target="../media/image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0.png"  /><Relationship Id="rId4" Type="http://schemas.openxmlformats.org/officeDocument/2006/relationships/image" Target="../media/image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1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5.png"  /><Relationship Id="rId4" Type="http://schemas.openxmlformats.org/officeDocument/2006/relationships/image" Target="../media/image11.png"  /><Relationship Id="rId5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1.png"  /><Relationship Id="rId4" Type="http://schemas.openxmlformats.org/officeDocument/2006/relationships/image" Target="../media/image20.gif"  /><Relationship Id="rId5" Type="http://schemas.openxmlformats.org/officeDocument/2006/relationships/image" Target="../media/image15.png"  /><Relationship Id="rId6" Type="http://schemas.openxmlformats.org/officeDocument/2006/relationships/image" Target="../media/image21.png"  /><Relationship Id="rId7" Type="http://schemas.openxmlformats.org/officeDocument/2006/relationships/image" Target="../media/image22.sv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9.png"  /><Relationship Id="rId6" Type="http://schemas.openxmlformats.org/officeDocument/2006/relationships/image" Target="../media/image30.svg"  /><Relationship Id="rId7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.png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9.png"  /><Relationship Id="rId6" Type="http://schemas.openxmlformats.org/officeDocument/2006/relationships/image" Target="../media/image30.sv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sv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4.png"  /><Relationship Id="rId11" Type="http://schemas.openxmlformats.org/officeDocument/2006/relationships/image" Target="../media/image35.png"  /><Relationship Id="rId12" Type="http://schemas.openxmlformats.org/officeDocument/2006/relationships/image" Target="../media/image36.svg"  /><Relationship Id="rId13" Type="http://schemas.openxmlformats.org/officeDocument/2006/relationships/image" Target="../media/image26.png"  /><Relationship Id="rId14" Type="http://schemas.openxmlformats.org/officeDocument/2006/relationships/image" Target="../media/image27.png"  /><Relationship Id="rId15" Type="http://schemas.openxmlformats.org/officeDocument/2006/relationships/image" Target="../media/image28.png"  /><Relationship Id="rId16" Type="http://schemas.openxmlformats.org/officeDocument/2006/relationships/image" Target="../media/image37.png"  /><Relationship Id="rId17" Type="http://schemas.openxmlformats.org/officeDocument/2006/relationships/image" Target="../media/image23.png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9.png"  /><Relationship Id="rId6" Type="http://schemas.openxmlformats.org/officeDocument/2006/relationships/image" Target="../media/image30.sv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sv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5.png"  /><Relationship Id="rId11" Type="http://schemas.openxmlformats.org/officeDocument/2006/relationships/image" Target="../media/image36.sv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37.png"  /><Relationship Id="rId16" Type="http://schemas.openxmlformats.org/officeDocument/2006/relationships/image" Target="../media/image24.png"  /><Relationship Id="rId17" Type="http://schemas.openxmlformats.org/officeDocument/2006/relationships/image" Target="../media/image23.png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5.png"  /><Relationship Id="rId4" Type="http://schemas.openxmlformats.org/officeDocument/2006/relationships/image" Target="../media/image29.png"  /><Relationship Id="rId5" Type="http://schemas.openxmlformats.org/officeDocument/2006/relationships/image" Target="../media/image30.sv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svg"  /><Relationship Id="rId9" Type="http://schemas.openxmlformats.org/officeDocument/2006/relationships/image" Target="../media/image3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24.png"  /><Relationship Id="rId4" Type="http://schemas.openxmlformats.org/officeDocument/2006/relationships/image" Target="../media/image23.png"  /><Relationship Id="rId5" Type="http://schemas.openxmlformats.org/officeDocument/2006/relationships/image" Target="../media/image1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24.png"  /><Relationship Id="rId4" Type="http://schemas.openxmlformats.org/officeDocument/2006/relationships/image" Target="../media/image23.png"  /><Relationship Id="rId5" Type="http://schemas.openxmlformats.org/officeDocument/2006/relationships/image" Target="../media/image1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3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3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3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3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3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7.png"  /><Relationship Id="rId11" Type="http://schemas.openxmlformats.org/officeDocument/2006/relationships/image" Target="../media/image48.svg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svg"  /><Relationship Id="rId6" Type="http://schemas.openxmlformats.org/officeDocument/2006/relationships/image" Target="../media/image43.png"  /><Relationship Id="rId7" Type="http://schemas.openxmlformats.org/officeDocument/2006/relationships/image" Target="../media/image44.svg"  /><Relationship Id="rId8" Type="http://schemas.openxmlformats.org/officeDocument/2006/relationships/image" Target="../media/image45.png"  /><Relationship Id="rId9" Type="http://schemas.openxmlformats.org/officeDocument/2006/relationships/image" Target="../media/image46.sv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3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3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3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38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3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3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3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38.png"  /><Relationship Id="rId4" Type="http://schemas.openxmlformats.org/officeDocument/2006/relationships/image" Target="../media/image4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38.png"  /><Relationship Id="rId4" Type="http://schemas.openxmlformats.org/officeDocument/2006/relationships/image" Target="../media/image4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38.png"  /><Relationship Id="rId4" Type="http://schemas.openxmlformats.org/officeDocument/2006/relationships/image" Target="../media/image4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38.png"  /><Relationship Id="rId4" Type="http://schemas.openxmlformats.org/officeDocument/2006/relationships/image" Target="../media/image4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24.png"  /><Relationship Id="rId4" Type="http://schemas.openxmlformats.org/officeDocument/2006/relationships/image" Target="../media/image23.png"  /><Relationship Id="rId5" Type="http://schemas.openxmlformats.org/officeDocument/2006/relationships/image" Target="../media/image1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38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3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3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3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38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24.png"  /><Relationship Id="rId4" Type="http://schemas.openxmlformats.org/officeDocument/2006/relationships/image" Target="../media/image23.png"  /><Relationship Id="rId5" Type="http://schemas.openxmlformats.org/officeDocument/2006/relationships/image" Target="../media/image1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3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3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3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image" Target="../media/image7.sv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38.png"  /></Relationships>
</file>

<file path=ppt/slides/_rels/slide6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7.xml"  /><Relationship Id="rId4" Type="http://schemas.openxmlformats.org/officeDocument/2006/relationships/notesSlide" Target="../notesSlides/notesSlide61.xml"  /><Relationship Id="rId5" Type="http://schemas.openxmlformats.org/officeDocument/2006/relationships/image" Target="../media/image50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11.png"  /><Relationship Id="rId4" Type="http://schemas.openxmlformats.org/officeDocument/2006/relationships/image" Target="../media/image51.png"  /><Relationship Id="rId5" Type="http://schemas.openxmlformats.org/officeDocument/2006/relationships/image" Target="../media/image52.svg"  /><Relationship Id="rId6" Type="http://schemas.openxmlformats.org/officeDocument/2006/relationships/image" Target="../media/image53.png"  /><Relationship Id="rId7" Type="http://schemas.openxmlformats.org/officeDocument/2006/relationships/image" Target="../media/image54.svg"  /><Relationship Id="rId8" Type="http://schemas.openxmlformats.org/officeDocument/2006/relationships/image" Target="../media/image55.png"  /><Relationship Id="rId9" Type="http://schemas.openxmlformats.org/officeDocument/2006/relationships/image" Target="../media/image56.sv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3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3.png"  /><Relationship Id="rId11" Type="http://schemas.openxmlformats.org/officeDocument/2006/relationships/image" Target="../media/image64.svg"  /><Relationship Id="rId12" Type="http://schemas.openxmlformats.org/officeDocument/2006/relationships/image" Target="../media/image65.png"  /><Relationship Id="rId13" Type="http://schemas.openxmlformats.org/officeDocument/2006/relationships/image" Target="../media/image66.svg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11.png"  /><Relationship Id="rId4" Type="http://schemas.openxmlformats.org/officeDocument/2006/relationships/image" Target="../media/image57.png"  /><Relationship Id="rId5" Type="http://schemas.openxmlformats.org/officeDocument/2006/relationships/image" Target="../media/image58.svg"  /><Relationship Id="rId6" Type="http://schemas.openxmlformats.org/officeDocument/2006/relationships/image" Target="../media/image59.png"  /><Relationship Id="rId7" Type="http://schemas.openxmlformats.org/officeDocument/2006/relationships/image" Target="../media/image60.svg"  /><Relationship Id="rId8" Type="http://schemas.openxmlformats.org/officeDocument/2006/relationships/image" Target="../media/image61.png"  /><Relationship Id="rId9" Type="http://schemas.openxmlformats.org/officeDocument/2006/relationships/image" Target="../media/image62.sv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0.svg"  /><Relationship Id="rId11" Type="http://schemas.openxmlformats.org/officeDocument/2006/relationships/image" Target="../media/image71.png"  /><Relationship Id="rId12" Type="http://schemas.openxmlformats.org/officeDocument/2006/relationships/image" Target="../media/image72.svg"  /><Relationship Id="rId13" Type="http://schemas.openxmlformats.org/officeDocument/2006/relationships/image" Target="../media/image61.png"  /><Relationship Id="rId14" Type="http://schemas.openxmlformats.org/officeDocument/2006/relationships/image" Target="../media/image62.svg"  /><Relationship Id="rId15" Type="http://schemas.openxmlformats.org/officeDocument/2006/relationships/image" Target="../media/image57.png"  /><Relationship Id="rId16" Type="http://schemas.openxmlformats.org/officeDocument/2006/relationships/image" Target="../media/image58.svg"  /><Relationship Id="rId17" Type="http://schemas.openxmlformats.org/officeDocument/2006/relationships/image" Target="../media/image59.png"  /><Relationship Id="rId18" Type="http://schemas.openxmlformats.org/officeDocument/2006/relationships/image" Target="../media/image60.svg"  /><Relationship Id="rId19" Type="http://schemas.openxmlformats.org/officeDocument/2006/relationships/image" Target="../media/image73.png"  /><Relationship Id="rId2" Type="http://schemas.openxmlformats.org/officeDocument/2006/relationships/notesSlide" Target="../notesSlides/notesSlide65.xml"  /><Relationship Id="rId20" Type="http://schemas.openxmlformats.org/officeDocument/2006/relationships/image" Target="../media/image74.svg"  /><Relationship Id="rId21" Type="http://schemas.openxmlformats.org/officeDocument/2006/relationships/image" Target="../media/image75.png"  /><Relationship Id="rId3" Type="http://schemas.openxmlformats.org/officeDocument/2006/relationships/image" Target="../media/image11.png"  /><Relationship Id="rId4" Type="http://schemas.openxmlformats.org/officeDocument/2006/relationships/image" Target="../media/image67.png"  /><Relationship Id="rId5" Type="http://schemas.openxmlformats.org/officeDocument/2006/relationships/image" Target="../media/image32.png"  /><Relationship Id="rId6" Type="http://schemas.openxmlformats.org/officeDocument/2006/relationships/image" Target="../media/image33.svg"  /><Relationship Id="rId7" Type="http://schemas.openxmlformats.org/officeDocument/2006/relationships/image" Target="../media/image68.png"  /><Relationship Id="rId8" Type="http://schemas.openxmlformats.org/officeDocument/2006/relationships/image" Target="../media/image25.png"  /><Relationship Id="rId9" Type="http://schemas.openxmlformats.org/officeDocument/2006/relationships/image" Target="../media/image69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6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7.xml"  /><Relationship Id="rId3" Type="http://schemas.openxmlformats.org/officeDocument/2006/relationships/image" Target="../media/image11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8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038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03369" y="709238"/>
            <a:ext cx="1516904" cy="1458374"/>
          </a:xfrm>
          <a:custGeom>
            <a:avLst/>
            <a:gdLst/>
            <a:ahLst/>
            <a:cxnLst/>
            <a:rect l="l" t="t" r="r" b="b"/>
            <a:pathLst>
              <a:path w="1516904" h="1458374">
                <a:moveTo>
                  <a:pt x="0" y="0"/>
                </a:moveTo>
                <a:lnTo>
                  <a:pt x="1516904" y="0"/>
                </a:lnTo>
                <a:lnTo>
                  <a:pt x="1516904" y="1458374"/>
                </a:lnTo>
                <a:lnTo>
                  <a:pt x="0" y="1458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03369" y="1926555"/>
            <a:ext cx="1355931" cy="1904905"/>
            <a:chOff x="0" y="0"/>
            <a:chExt cx="1807908" cy="253987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3581400" y="4152900"/>
            <a:ext cx="108204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758"/>
              </a:lnSpc>
            </a:pPr>
            <a:r>
              <a:rPr lang="en-US" sz="9113" dirty="0">
                <a:solidFill>
                  <a:srgbClr val="FF9100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A</a:t>
            </a:r>
            <a:r>
              <a:rPr lang="en-US" sz="9113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WS </a:t>
            </a:r>
            <a:r>
              <a:rPr lang="en-US" sz="9113" dirty="0" err="1">
                <a:solidFill>
                  <a:srgbClr val="FF9100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M</a:t>
            </a:r>
            <a:r>
              <a:rPr lang="en-US" sz="9113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acie를</a:t>
            </a:r>
            <a:r>
              <a:rPr lang="en-US" sz="9113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 </a:t>
            </a:r>
            <a:r>
              <a:rPr lang="en-US" sz="9113" dirty="0" err="1" smtClean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활용한</a:t>
            </a:r>
            <a:endParaRPr lang="en-US" sz="9113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DM Serif Display"/>
              <a:sym typeface="DM Serif Display"/>
            </a:endParaRP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S3 </a:t>
            </a:r>
            <a:r>
              <a:rPr lang="en-US" sz="5000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민감</a:t>
            </a:r>
            <a:r>
              <a:rPr lang="en-US" sz="5000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데이터</a:t>
            </a:r>
            <a:r>
              <a:rPr lang="en-US" sz="5000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태깅</a:t>
            </a:r>
            <a:r>
              <a:rPr lang="en-US" sz="5000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 및 </a:t>
            </a:r>
            <a:r>
              <a:rPr lang="en-US" sz="5000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보안</a:t>
            </a:r>
            <a:r>
              <a:rPr lang="en-US" sz="5000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DM Serif Display"/>
                <a:sym typeface="DM Serif Display"/>
              </a:rPr>
              <a:t>강화</a:t>
            </a:r>
            <a:endParaRPr lang="en-US" sz="5000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DM Serif Display"/>
              <a:sym typeface="DM Serif Display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72325" y="1064595"/>
            <a:ext cx="3798626" cy="747661"/>
            <a:chOff x="0" y="0"/>
            <a:chExt cx="5064834" cy="9968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2958" cy="996881"/>
            </a:xfrm>
            <a:custGeom>
              <a:avLst/>
              <a:gdLst/>
              <a:ahLst/>
              <a:cxnLst/>
              <a:rect l="l" t="t" r="r" b="b"/>
              <a:pathLst>
                <a:path w="1082958" h="996881">
                  <a:moveTo>
                    <a:pt x="0" y="0"/>
                  </a:moveTo>
                  <a:lnTo>
                    <a:pt x="1082958" y="0"/>
                  </a:lnTo>
                  <a:lnTo>
                    <a:pt x="1082958" y="996881"/>
                  </a:lnTo>
                  <a:lnTo>
                    <a:pt x="0" y="99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736" r="-402559" b="-5736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082958" y="-9856"/>
              <a:ext cx="3981877" cy="949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8"/>
                </a:lnSpc>
              </a:pPr>
              <a:r>
                <a:rPr lang="en-US" sz="2670">
                  <a:solidFill>
                    <a:srgbClr val="FFFFFF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연세 </a:t>
              </a:r>
              <a:r>
                <a:rPr lang="en-US" sz="2670">
                  <a:solidFill>
                    <a:srgbClr val="FF9100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IT</a:t>
              </a:r>
              <a:r>
                <a:rPr lang="en-US" sz="2670">
                  <a:solidFill>
                    <a:srgbClr val="FFFFFF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 미래교육원</a:t>
              </a:r>
            </a:p>
            <a:p>
              <a:pPr algn="ctr">
                <a:lnSpc>
                  <a:spcPts val="1987"/>
                </a:lnSpc>
                <a:spcBef>
                  <a:spcPct val="0"/>
                </a:spcBef>
              </a:pPr>
              <a:r>
                <a:rPr lang="en-US" sz="1419">
                  <a:solidFill>
                    <a:srgbClr val="FFFFFF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YONSAI IT EDUCATION CENTER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348793" y="8016669"/>
            <a:ext cx="2062908" cy="14130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800"/>
              </a:lnSpc>
              <a:defRPr/>
            </a:pPr>
            <a:r>
              <a:rPr lang="en-US" sz="20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eam</a:t>
            </a:r>
            <a:r>
              <a:rPr lang="en-US" sz="20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</a:t>
            </a:r>
            <a:r>
              <a:rPr lang="en-US" sz="20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M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acimus</a:t>
            </a:r>
            <a:endParaRPr lang="en-US" sz="200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r">
              <a:lnSpc>
                <a:spcPts val="2800"/>
              </a:lnSpc>
              <a:defRPr/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유형우</a:t>
            </a:r>
            <a:endParaRPr lang="en-US" sz="200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r">
              <a:lnSpc>
                <a:spcPts val="2800"/>
              </a:lnSpc>
              <a:defRPr/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</a:t>
            </a:r>
            <a:r>
              <a:rPr lang="en-US" altLang="ko-KR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</a:t>
            </a:r>
            <a:endParaRPr lang="en-US" sz="200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r">
              <a:lnSpc>
                <a:spcPts val="2800"/>
              </a:lnSpc>
              <a:spcBef>
                <a:spcPct val="0"/>
              </a:spcBef>
              <a:defRPr/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박</a:t>
            </a:r>
            <a:r>
              <a:rPr lang="en-US" altLang="ko-KR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</a:t>
            </a: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</a:t>
            </a:r>
            <a:endParaRPr lang="en-US" sz="200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5214" y="8547238"/>
            <a:ext cx="538178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멘토 </a:t>
            </a:r>
            <a:r>
              <a:rPr lang="en-US" altLang="ko-KR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| </a:t>
            </a:r>
            <a:r>
              <a:rPr lang="ko-KR" altLang="en-US" sz="2000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문재연</a:t>
            </a:r>
            <a:r>
              <a:rPr lang="ko-KR" altLang="en-US" sz="2000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솔로몬텍</a:t>
            </a:r>
            <a:r>
              <a:rPr lang="en-US" altLang="ko-KR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), </a:t>
            </a:r>
            <a:r>
              <a:rPr lang="ko-KR" altLang="en-US" sz="2000" dirty="0" err="1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유일해</a:t>
            </a:r>
            <a:r>
              <a:rPr lang="ko-KR" altLang="en-US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err="1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원티드랩</a:t>
            </a:r>
            <a:r>
              <a:rPr lang="en-US" altLang="ko-KR" sz="20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949" y="1994660"/>
            <a:ext cx="5109200" cy="6555319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888685" y="2699877"/>
            <a:ext cx="6669089" cy="7206712"/>
          </a:xfrm>
          <a:custGeom>
            <a:avLst/>
            <a:gdLst/>
            <a:ahLst/>
            <a:cxnLst/>
            <a:rect l="l" t="t" r="r" b="b"/>
            <a:pathLst>
              <a:path w="6669089" h="7206712">
                <a:moveTo>
                  <a:pt x="0" y="0"/>
                </a:moveTo>
                <a:lnTo>
                  <a:pt x="6669089" y="0"/>
                </a:lnTo>
                <a:lnTo>
                  <a:pt x="6669089" y="7206712"/>
                </a:lnTo>
                <a:lnTo>
                  <a:pt x="0" y="7206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61773" y="9760222"/>
            <a:ext cx="759752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출처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&gt; IBM Cost of a Data Breach Report(2022~4) -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국가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또는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지역별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유출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비용</a:t>
            </a:r>
            <a:endParaRPr lang="en-US" sz="16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Light"/>
              <a:sym typeface="Source Han Sans KR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8394802" cy="74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IBM Security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보고서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85731" y="2184956"/>
            <a:ext cx="340340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전세계</a:t>
            </a:r>
            <a:r>
              <a:rPr lang="en-US" sz="2109" b="1" dirty="0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데이터</a:t>
            </a:r>
            <a:r>
              <a:rPr lang="en-US" sz="2109" b="1" dirty="0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유출</a:t>
            </a:r>
            <a:r>
              <a:rPr lang="en-US" sz="2109" b="1" dirty="0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평균</a:t>
            </a:r>
            <a:r>
              <a:rPr lang="en-US" sz="2109" b="1" dirty="0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109" b="1" dirty="0" err="1" smtClean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비용</a:t>
            </a:r>
            <a:endParaRPr lang="en-US" sz="2109" b="1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22992" y="2129377"/>
            <a:ext cx="4068408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국가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지역별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유출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비용</a:t>
            </a:r>
            <a:endParaRPr lang="en-US" sz="21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83199" y="4827268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83199" y="5559617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3199" y="4094918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3199" y="6292107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83199" y="7024596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56199" y="7711692"/>
            <a:ext cx="146149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83199" y="3410054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04982" y="8821675"/>
            <a:ext cx="902334" cy="30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  <a:spcBef>
                <a:spcPct val="0"/>
              </a:spcBef>
            </a:pPr>
            <a:r>
              <a:rPr lang="en-US" sz="151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</a:t>
            </a:r>
            <a:r>
              <a:rPr lang="en-US" sz="151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단위</a:t>
            </a:r>
            <a:r>
              <a:rPr lang="en-US" sz="151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: 억)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00175" y="3743429"/>
            <a:ext cx="5841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63억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88953" y="4240246"/>
            <a:ext cx="66365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57억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90682" y="3251899"/>
            <a:ext cx="6984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72억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00174" y="8015175"/>
            <a:ext cx="61591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68460" y="8015175"/>
            <a:ext cx="69993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04982" y="8024700"/>
            <a:ext cx="73501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83199" y="2725571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608" y="3222903"/>
            <a:ext cx="4885883" cy="521541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888685" y="2699877"/>
            <a:ext cx="6669089" cy="7206712"/>
          </a:xfrm>
          <a:custGeom>
            <a:avLst/>
            <a:gdLst/>
            <a:ahLst/>
            <a:cxnLst/>
            <a:rect l="l" t="t" r="r" b="b"/>
            <a:pathLst>
              <a:path w="6669089" h="7206712">
                <a:moveTo>
                  <a:pt x="0" y="0"/>
                </a:moveTo>
                <a:lnTo>
                  <a:pt x="6669089" y="0"/>
                </a:lnTo>
                <a:lnTo>
                  <a:pt x="6669089" y="7206712"/>
                </a:lnTo>
                <a:lnTo>
                  <a:pt x="0" y="7206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61773" y="9760222"/>
            <a:ext cx="759752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출처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&gt; IBM Cost of a Data Breach Report(2022~4) -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국가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또는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지역별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유출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비용</a:t>
            </a:r>
            <a:endParaRPr lang="en-US" sz="16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Light"/>
              <a:sym typeface="Source Han Sans KR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8394802" cy="74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IBM Security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보고서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73982" y="2184956"/>
            <a:ext cx="3183136" cy="35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sz="210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대한민국의 데이터 유출 비용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22992" y="2129377"/>
            <a:ext cx="4297008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국가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지역별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유출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비용</a:t>
            </a:r>
            <a:endParaRPr lang="en-US" sz="21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83199" y="4827268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83199" y="5559617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3199" y="4094918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3199" y="6292107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83199" y="7024596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56199" y="7711692"/>
            <a:ext cx="146149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83199" y="3410054"/>
            <a:ext cx="292150" cy="3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66266" y="8443037"/>
            <a:ext cx="902334" cy="30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  <a:spcBef>
                <a:spcPct val="0"/>
              </a:spcBef>
            </a:pPr>
            <a:r>
              <a:rPr lang="en-US" sz="151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</a:t>
            </a:r>
            <a:r>
              <a:rPr lang="en-US" sz="151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단위</a:t>
            </a:r>
            <a:r>
              <a:rPr lang="en-US" sz="151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: 억)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00175" y="3743429"/>
            <a:ext cx="5841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51억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88953" y="4827268"/>
            <a:ext cx="66365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45억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90682" y="3562271"/>
            <a:ext cx="6984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54억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00174" y="8015175"/>
            <a:ext cx="6489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68461" y="8015175"/>
            <a:ext cx="61716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04982" y="8024700"/>
            <a:ext cx="73501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0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957741" y="9376092"/>
            <a:ext cx="6600033" cy="530497"/>
            <a:chOff x="0" y="0"/>
            <a:chExt cx="1738280" cy="1397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38280" cy="139719"/>
            </a:xfrm>
            <a:custGeom>
              <a:avLst/>
              <a:gdLst/>
              <a:ahLst/>
              <a:cxnLst/>
              <a:rect l="l" t="t" r="r" b="b"/>
              <a:pathLst>
                <a:path w="1738280" h="139719">
                  <a:moveTo>
                    <a:pt x="0" y="0"/>
                  </a:moveTo>
                  <a:lnTo>
                    <a:pt x="1738280" y="0"/>
                  </a:lnTo>
                  <a:lnTo>
                    <a:pt x="1738280" y="139719"/>
                  </a:lnTo>
                  <a:lnTo>
                    <a:pt x="0" y="139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738280" cy="177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7817" y="2535948"/>
            <a:ext cx="5732767" cy="7291601"/>
            <a:chOff x="0" y="0"/>
            <a:chExt cx="7643689" cy="9722134"/>
          </a:xfrm>
        </p:grpSpPr>
        <p:sp>
          <p:nvSpPr>
            <p:cNvPr id="3" name="Freeform 3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103336" y="0"/>
              <a:ext cx="6504511" cy="8350534"/>
              <a:chOff x="0" y="0"/>
              <a:chExt cx="1284842" cy="16494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 flipV="1">
              <a:off x="871559" y="1949728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2010271" y="615682"/>
              <a:ext cx="2690641" cy="1027336"/>
            </a:xfrm>
            <a:custGeom>
              <a:avLst/>
              <a:gdLst/>
              <a:ahLst/>
              <a:cxnLst/>
              <a:rect l="l" t="t" r="r" b="b"/>
              <a:pathLst>
                <a:path w="2690641" h="1027336">
                  <a:moveTo>
                    <a:pt x="0" y="0"/>
                  </a:moveTo>
                  <a:lnTo>
                    <a:pt x="2690641" y="0"/>
                  </a:lnTo>
                  <a:lnTo>
                    <a:pt x="2690641" y="1027336"/>
                  </a:lnTo>
                  <a:lnTo>
                    <a:pt x="0" y="1027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871559" y="2203368"/>
              <a:ext cx="4968065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페이스북 5억명 </a:t>
              </a:r>
              <a:r>
                <a:rPr lang="en-US" sz="21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... 한국인 12만명도 포함, 사용자 </a:t>
              </a: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보안대책은?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41496" y="3720760"/>
              <a:ext cx="5499740" cy="419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해외 경제매체 비즈니스인사이더 로이터통신 등 외신에 따르면 특정 해킹 온라인 게시판에 5억 3,300만명에 달하는 페이스북 사용자들의 개인정보가 고스란히 공개됐는데, 유출된 개인정보에는 전세계 106개 국가 페이스북 이용자의 </a:t>
              </a:r>
              <a:r>
                <a:rPr lang="en-US" sz="20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전화번호, 아이디, 이름, 거주지, 생일, 이력, 이메일 주소, 성별</a:t>
              </a:r>
              <a:r>
                <a:rPr lang="en-US" sz="2000">
                  <a:solidFill>
                    <a:srgbClr val="F66F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 </a:t>
              </a: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등이 대거 포함됐다.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32213" y="2203447"/>
              <a:ext cx="2138899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47144" y="2535948"/>
            <a:ext cx="5732767" cy="7291601"/>
            <a:chOff x="0" y="0"/>
            <a:chExt cx="7643689" cy="9722134"/>
          </a:xfrm>
        </p:grpSpPr>
        <p:sp>
          <p:nvSpPr>
            <p:cNvPr id="13" name="Freeform 13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290899" y="0"/>
              <a:ext cx="6504511" cy="8350534"/>
              <a:chOff x="0" y="0"/>
              <a:chExt cx="1284842" cy="164948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 flipV="1">
              <a:off x="1059122" y="1949728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Freeform 18"/>
            <p:cNvSpPr/>
            <p:nvPr/>
          </p:nvSpPr>
          <p:spPr>
            <a:xfrm>
              <a:off x="2197834" y="615682"/>
              <a:ext cx="2690641" cy="1027336"/>
            </a:xfrm>
            <a:custGeom>
              <a:avLst/>
              <a:gdLst/>
              <a:ahLst/>
              <a:cxnLst/>
              <a:rect l="l" t="t" r="r" b="b"/>
              <a:pathLst>
                <a:path w="2690641" h="1027336">
                  <a:moveTo>
                    <a:pt x="0" y="0"/>
                  </a:moveTo>
                  <a:lnTo>
                    <a:pt x="2690641" y="0"/>
                  </a:lnTo>
                  <a:lnTo>
                    <a:pt x="2690641" y="1027336"/>
                  </a:lnTo>
                  <a:lnTo>
                    <a:pt x="0" y="1027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059122" y="2362478"/>
              <a:ext cx="4968065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LG유플러스의 </a:t>
              </a:r>
              <a:r>
                <a:rPr lang="en-US" sz="21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사고, 총 68억여원 과징금 부과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93284" y="3720760"/>
              <a:ext cx="5499740" cy="419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 그동안 개인정보위는 지난 1월 해커에 의해 불법거래 사이트에 개인정보 약 60만건이 유출된 ‘엘지유플러스’에 대해 민관 합동조사단, 경찰 등과 협조를 통해 조사를 진행해왔다 ... 유출이 확인된 개인정보는 총 297,117건으로 이용자의 </a:t>
              </a:r>
              <a:r>
                <a:rPr lang="en-US" sz="20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휴대전화번호, 성명, 주소, 생년월일, 이메일주소, 아이디, USIM고유번호</a:t>
              </a: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 등으로 총 26개 항목이다.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444294" y="2352037"/>
              <a:ext cx="2094076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314506" y="2535948"/>
            <a:ext cx="5732767" cy="7291601"/>
            <a:chOff x="0" y="0"/>
            <a:chExt cx="7643689" cy="9722134"/>
          </a:xfrm>
        </p:grpSpPr>
        <p:sp>
          <p:nvSpPr>
            <p:cNvPr id="23" name="TextBox 23"/>
            <p:cNvSpPr txBox="1"/>
            <p:nvPr/>
          </p:nvSpPr>
          <p:spPr>
            <a:xfrm>
              <a:off x="3456953" y="8934562"/>
              <a:ext cx="3136106" cy="342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&lt;출처&gt; 보안뉴스, MBC 뉴스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0" y="0"/>
              <a:ext cx="6504511" cy="8350534"/>
              <a:chOff x="0" y="0"/>
              <a:chExt cx="1284842" cy="164948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28" name="AutoShape 28"/>
            <p:cNvSpPr/>
            <p:nvPr/>
          </p:nvSpPr>
          <p:spPr>
            <a:xfrm flipV="1">
              <a:off x="768223" y="1949728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Freeform 29"/>
            <p:cNvSpPr/>
            <p:nvPr/>
          </p:nvSpPr>
          <p:spPr>
            <a:xfrm>
              <a:off x="1715580" y="759302"/>
              <a:ext cx="3073351" cy="739576"/>
            </a:xfrm>
            <a:custGeom>
              <a:avLst/>
              <a:gdLst/>
              <a:ahLst/>
              <a:cxnLst/>
              <a:rect l="l" t="t" r="r" b="b"/>
              <a:pathLst>
                <a:path w="3073351" h="739576">
                  <a:moveTo>
                    <a:pt x="0" y="0"/>
                  </a:moveTo>
                  <a:lnTo>
                    <a:pt x="3073351" y="0"/>
                  </a:lnTo>
                  <a:lnTo>
                    <a:pt x="3073351" y="739576"/>
                  </a:lnTo>
                  <a:lnTo>
                    <a:pt x="0" y="739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635304" y="2352037"/>
              <a:ext cx="5233902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맥도날드, 고객 487만명 </a:t>
              </a: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  <a:r>
                <a:rPr lang="en-US" sz="21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.. 과징금, 과태료 7억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02386" y="4183658"/>
              <a:ext cx="5499740" cy="2319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Source Han Sans KR Light"/>
                  <a:ea typeface="Source Han Sans KR Light"/>
                  <a:cs typeface="Source Han Sans KR Light"/>
                  <a:sym typeface="Source Han Sans KR Light"/>
                </a:rPr>
                <a:t> 한국맥도날드는 관리소홀로 이용자 187만 명가량의 개인정보가 해킹 등을 통해 유출되도록 해 6억 9천여만원의 과징금과 과태료 1천만원을 부과받았습니다 ...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44288" y="2839717"/>
              <a:ext cx="2071623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개인정보 유출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273198" y="1060383"/>
            <a:ext cx="8551745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국내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기사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8551745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정리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362138" y="2614757"/>
            <a:ext cx="7125920" cy="7678064"/>
            <a:chOff x="0" y="0"/>
            <a:chExt cx="9501226" cy="10237418"/>
          </a:xfrm>
        </p:grpSpPr>
        <p:sp>
          <p:nvSpPr>
            <p:cNvPr id="9" name="Freeform 9"/>
            <p:cNvSpPr/>
            <p:nvPr/>
          </p:nvSpPr>
          <p:spPr>
            <a:xfrm>
              <a:off x="0" y="828390"/>
              <a:ext cx="9501226" cy="9409028"/>
            </a:xfrm>
            <a:custGeom>
              <a:avLst/>
              <a:gdLst/>
              <a:ahLst/>
              <a:cxnLst/>
              <a:rect l="l" t="t" r="r" b="b"/>
              <a:pathLst>
                <a:path w="9501226" h="9409028">
                  <a:moveTo>
                    <a:pt x="0" y="0"/>
                  </a:moveTo>
                  <a:lnTo>
                    <a:pt x="9501226" y="0"/>
                  </a:lnTo>
                  <a:lnTo>
                    <a:pt x="9501226" y="9409028"/>
                  </a:lnTo>
                  <a:lnTo>
                    <a:pt x="0" y="940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8046" t="-688" b="-8417"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7464495" cy="9174495"/>
              <a:chOff x="0" y="0"/>
              <a:chExt cx="1284842" cy="157917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59464" y="0"/>
                    </a:moveTo>
                    <a:lnTo>
                      <a:pt x="1225378" y="0"/>
                    </a:lnTo>
                    <a:cubicBezTo>
                      <a:pt x="1241148" y="0"/>
                      <a:pt x="1256273" y="6265"/>
                      <a:pt x="1267425" y="17417"/>
                    </a:cubicBezTo>
                    <a:cubicBezTo>
                      <a:pt x="1278577" y="28568"/>
                      <a:pt x="1284842" y="43693"/>
                      <a:pt x="1284842" y="59464"/>
                    </a:cubicBezTo>
                    <a:lnTo>
                      <a:pt x="1284842" y="1519715"/>
                    </a:lnTo>
                    <a:cubicBezTo>
                      <a:pt x="1284842" y="1535486"/>
                      <a:pt x="1278577" y="1550611"/>
                      <a:pt x="1267425" y="1561762"/>
                    </a:cubicBezTo>
                    <a:cubicBezTo>
                      <a:pt x="1256273" y="1572914"/>
                      <a:pt x="1241148" y="1579179"/>
                      <a:pt x="1225378" y="1579179"/>
                    </a:cubicBezTo>
                    <a:lnTo>
                      <a:pt x="59464" y="1579179"/>
                    </a:lnTo>
                    <a:cubicBezTo>
                      <a:pt x="43693" y="1579179"/>
                      <a:pt x="28568" y="1572914"/>
                      <a:pt x="17417" y="1561762"/>
                    </a:cubicBezTo>
                    <a:cubicBezTo>
                      <a:pt x="6265" y="1550611"/>
                      <a:pt x="0" y="1535486"/>
                      <a:pt x="0" y="1519715"/>
                    </a:cubicBezTo>
                    <a:lnTo>
                      <a:pt x="0" y="59464"/>
                    </a:lnTo>
                    <a:cubicBezTo>
                      <a:pt x="0" y="43693"/>
                      <a:pt x="6265" y="28568"/>
                      <a:pt x="17417" y="17417"/>
                    </a:cubicBezTo>
                    <a:cubicBezTo>
                      <a:pt x="28568" y="6265"/>
                      <a:pt x="43693" y="0"/>
                      <a:pt x="5946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850152" y="1222919"/>
              <a:ext cx="1989222" cy="440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0"/>
                </a:lnSpc>
                <a:spcBef>
                  <a:spcPct val="0"/>
                </a:spcBef>
              </a:pPr>
              <a:r>
                <a:rPr lang="en-US" sz="2007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사용할 때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70558" y="761715"/>
              <a:ext cx="1748411" cy="533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61"/>
                </a:lnSpc>
                <a:spcBef>
                  <a:spcPct val="0"/>
                </a:spcBef>
              </a:pPr>
              <a:r>
                <a:rPr lang="en-US" sz="2307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사용할 때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27223" y="2748133"/>
              <a:ext cx="5235082" cy="623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개인의 프라이버시 침해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14707" y="4247957"/>
              <a:ext cx="5235082" cy="623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경제적 피해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27223" y="5747781"/>
              <a:ext cx="5235082" cy="623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법적 제제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60731" y="7247606"/>
              <a:ext cx="5235082" cy="623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사회적 신뢰 손상</a:t>
              </a:r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1360731" y="1865483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3180367" y="752190"/>
              <a:ext cx="1328793" cy="623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문제점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03252" y="2614757"/>
            <a:ext cx="7193692" cy="8086948"/>
            <a:chOff x="0" y="0"/>
            <a:chExt cx="9591590" cy="10782597"/>
          </a:xfrm>
        </p:grpSpPr>
        <p:sp>
          <p:nvSpPr>
            <p:cNvPr id="22" name="Freeform 22"/>
            <p:cNvSpPr/>
            <p:nvPr/>
          </p:nvSpPr>
          <p:spPr>
            <a:xfrm>
              <a:off x="90363" y="1373569"/>
              <a:ext cx="9501226" cy="9409028"/>
            </a:xfrm>
            <a:custGeom>
              <a:avLst/>
              <a:gdLst/>
              <a:ahLst/>
              <a:cxnLst/>
              <a:rect l="l" t="t" r="r" b="b"/>
              <a:pathLst>
                <a:path w="9501226" h="9409028">
                  <a:moveTo>
                    <a:pt x="0" y="0"/>
                  </a:moveTo>
                  <a:lnTo>
                    <a:pt x="9501227" y="0"/>
                  </a:lnTo>
                  <a:lnTo>
                    <a:pt x="9501227" y="9409028"/>
                  </a:lnTo>
                  <a:lnTo>
                    <a:pt x="0" y="940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8046" t="-688" b="-8417"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0" y="0"/>
              <a:ext cx="7464495" cy="9174495"/>
              <a:chOff x="0" y="0"/>
              <a:chExt cx="1284842" cy="157917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59464" y="0"/>
                    </a:moveTo>
                    <a:lnTo>
                      <a:pt x="1225378" y="0"/>
                    </a:lnTo>
                    <a:cubicBezTo>
                      <a:pt x="1241148" y="0"/>
                      <a:pt x="1256273" y="6265"/>
                      <a:pt x="1267425" y="17417"/>
                    </a:cubicBezTo>
                    <a:cubicBezTo>
                      <a:pt x="1278577" y="28568"/>
                      <a:pt x="1284842" y="43693"/>
                      <a:pt x="1284842" y="59464"/>
                    </a:cubicBezTo>
                    <a:lnTo>
                      <a:pt x="1284842" y="1519715"/>
                    </a:lnTo>
                    <a:cubicBezTo>
                      <a:pt x="1284842" y="1535486"/>
                      <a:pt x="1278577" y="1550611"/>
                      <a:pt x="1267425" y="1561762"/>
                    </a:cubicBezTo>
                    <a:cubicBezTo>
                      <a:pt x="1256273" y="1572914"/>
                      <a:pt x="1241148" y="1579179"/>
                      <a:pt x="1225378" y="1579179"/>
                    </a:cubicBezTo>
                    <a:lnTo>
                      <a:pt x="59464" y="1579179"/>
                    </a:lnTo>
                    <a:cubicBezTo>
                      <a:pt x="43693" y="1579179"/>
                      <a:pt x="28568" y="1572914"/>
                      <a:pt x="17417" y="1561762"/>
                    </a:cubicBezTo>
                    <a:cubicBezTo>
                      <a:pt x="6265" y="1550611"/>
                      <a:pt x="0" y="1535486"/>
                      <a:pt x="0" y="1519715"/>
                    </a:cubicBezTo>
                    <a:lnTo>
                      <a:pt x="0" y="59464"/>
                    </a:lnTo>
                    <a:cubicBezTo>
                      <a:pt x="0" y="43693"/>
                      <a:pt x="6265" y="28568"/>
                      <a:pt x="17417" y="17417"/>
                    </a:cubicBezTo>
                    <a:cubicBezTo>
                      <a:pt x="28568" y="6265"/>
                      <a:pt x="43693" y="0"/>
                      <a:pt x="5946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14707" y="2748133"/>
              <a:ext cx="5235082" cy="623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보안 시스템 취약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14707" y="4626922"/>
              <a:ext cx="5235082" cy="623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자체의 암호화 X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640035" y="6507746"/>
              <a:ext cx="4184425" cy="130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88"/>
                </a:lnSpc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민감한 데이터에 대한 </a:t>
              </a:r>
            </a:p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마스킹 처리X</a:t>
              </a:r>
            </a:p>
          </p:txBody>
        </p:sp>
        <p:sp>
          <p:nvSpPr>
            <p:cNvPr id="29" name="AutoShape 29"/>
            <p:cNvSpPr/>
            <p:nvPr/>
          </p:nvSpPr>
          <p:spPr>
            <a:xfrm flipV="1">
              <a:off x="1248215" y="1878183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2657105" y="752190"/>
              <a:ext cx="2150284" cy="623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8"/>
                </a:lnSpc>
                <a:spcBef>
                  <a:spcPct val="0"/>
                </a:spcBef>
              </a:pPr>
              <a:r>
                <a:rPr lang="en-US" sz="2725" b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발생원인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8551745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정리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255954" y="1528062"/>
            <a:ext cx="10710229" cy="8758938"/>
          </a:xfrm>
          <a:custGeom>
            <a:avLst/>
            <a:gdLst/>
            <a:ahLst/>
            <a:cxnLst/>
            <a:rect l="l" t="t" r="r" b="b"/>
            <a:pathLst>
              <a:path w="10710229" h="8758938">
                <a:moveTo>
                  <a:pt x="0" y="0"/>
                </a:moveTo>
                <a:lnTo>
                  <a:pt x="10710230" y="0"/>
                </a:lnTo>
                <a:lnTo>
                  <a:pt x="10710230" y="8758938"/>
                </a:lnTo>
                <a:lnTo>
                  <a:pt x="0" y="8758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1662" b="-3045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255954" y="2608936"/>
            <a:ext cx="8414330" cy="6880871"/>
            <a:chOff x="0" y="0"/>
            <a:chExt cx="1931112" cy="15791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1112" cy="1579179"/>
            </a:xfrm>
            <a:custGeom>
              <a:avLst/>
              <a:gdLst/>
              <a:ahLst/>
              <a:cxnLst/>
              <a:rect l="l" t="t" r="r" b="b"/>
              <a:pathLst>
                <a:path w="1931112" h="1579179">
                  <a:moveTo>
                    <a:pt x="39564" y="0"/>
                  </a:moveTo>
                  <a:lnTo>
                    <a:pt x="1891548" y="0"/>
                  </a:lnTo>
                  <a:cubicBezTo>
                    <a:pt x="1913399" y="0"/>
                    <a:pt x="1931112" y="17713"/>
                    <a:pt x="1931112" y="39564"/>
                  </a:cubicBezTo>
                  <a:lnTo>
                    <a:pt x="1931112" y="1539615"/>
                  </a:lnTo>
                  <a:cubicBezTo>
                    <a:pt x="1931112" y="1550108"/>
                    <a:pt x="1926944" y="1560171"/>
                    <a:pt x="1919524" y="1567591"/>
                  </a:cubicBezTo>
                  <a:cubicBezTo>
                    <a:pt x="1912104" y="1575011"/>
                    <a:pt x="1902041" y="1579179"/>
                    <a:pt x="1891548" y="1579179"/>
                  </a:cubicBezTo>
                  <a:lnTo>
                    <a:pt x="39564" y="1579179"/>
                  </a:lnTo>
                  <a:cubicBezTo>
                    <a:pt x="17713" y="1579179"/>
                    <a:pt x="0" y="1561466"/>
                    <a:pt x="0" y="1539615"/>
                  </a:cubicBezTo>
                  <a:lnTo>
                    <a:pt x="0" y="39564"/>
                  </a:lnTo>
                  <a:cubicBezTo>
                    <a:pt x="0" y="29071"/>
                    <a:pt x="4168" y="19008"/>
                    <a:pt x="11588" y="11588"/>
                  </a:cubicBezTo>
                  <a:cubicBezTo>
                    <a:pt x="19008" y="4168"/>
                    <a:pt x="29071" y="0"/>
                    <a:pt x="395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93111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468780" y="3516600"/>
            <a:ext cx="2242345" cy="33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  <a:spcBef>
                <a:spcPct val="0"/>
              </a:spcBef>
            </a:pPr>
            <a:r>
              <a:rPr lang="en-US" sz="2007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 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04507" y="3163554"/>
            <a:ext cx="1970891" cy="41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  <a:spcBef>
                <a:spcPct val="0"/>
              </a:spcBef>
            </a:pPr>
            <a:r>
              <a:rPr lang="en-US" sz="2307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 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73066" y="5067300"/>
            <a:ext cx="6633774" cy="254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8"/>
              </a:lnSpc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이름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홍*동</a:t>
            </a:r>
          </a:p>
          <a:p>
            <a:pPr algn="l">
              <a:lnSpc>
                <a:spcPts val="4088"/>
              </a:lnSpc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연락처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010 - ****- 1234</a:t>
            </a:r>
          </a:p>
          <a:p>
            <a:pPr algn="l">
              <a:lnSpc>
                <a:spcPts val="4088"/>
              </a:lnSpc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주소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경기도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수원시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장안로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****</a:t>
            </a:r>
          </a:p>
          <a:p>
            <a:pPr algn="l">
              <a:lnSpc>
                <a:spcPts val="4088"/>
              </a:lnSpc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카드번호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1234 - 56** - **** - 7890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이메일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주소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yon******@abcd.com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6789835" y="4008049"/>
            <a:ext cx="5600236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6027368" y="3123898"/>
            <a:ext cx="7125170" cy="48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개인식별정보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(PII)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마스킹</a:t>
            </a:r>
            <a:r>
              <a:rPr lang="en-US" sz="27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7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예시</a:t>
            </a:r>
            <a:endParaRPr lang="en-US" sz="27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71468" y="3970968"/>
            <a:ext cx="2345064" cy="2345064"/>
          </a:xfrm>
          <a:custGeom>
            <a:avLst/>
            <a:gdLst/>
            <a:ahLst/>
            <a:cxnLst/>
            <a:rect l="l" t="t" r="r" b="b"/>
            <a:pathLst>
              <a:path w="2345064" h="2345064">
                <a:moveTo>
                  <a:pt x="0" y="0"/>
                </a:moveTo>
                <a:lnTo>
                  <a:pt x="2345064" y="0"/>
                </a:lnTo>
                <a:lnTo>
                  <a:pt x="2345064" y="2345064"/>
                </a:lnTo>
                <a:lnTo>
                  <a:pt x="0" y="2345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11283" y="6363305"/>
            <a:ext cx="2065434" cy="68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947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Macie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713" y="1045446"/>
            <a:ext cx="962533" cy="962533"/>
          </a:xfrm>
          <a:custGeom>
            <a:avLst/>
            <a:gdLst/>
            <a:ahLst/>
            <a:cxnLst/>
            <a:rect l="l" t="t" r="r" b="b"/>
            <a:pathLst>
              <a:path w="962533" h="962533">
                <a:moveTo>
                  <a:pt x="0" y="0"/>
                </a:moveTo>
                <a:lnTo>
                  <a:pt x="962533" y="0"/>
                </a:lnTo>
                <a:lnTo>
                  <a:pt x="962533" y="962533"/>
                </a:lnTo>
                <a:lnTo>
                  <a:pt x="0" y="962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Macie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2713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8378" y="4216400"/>
            <a:ext cx="17571244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개인정보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클라우드에서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민감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자동으로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식별하고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보호하는데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중점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9401" y="2767135"/>
            <a:ext cx="5732767" cy="7291601"/>
            <a:chOff x="0" y="0"/>
            <a:chExt cx="7643689" cy="9722134"/>
          </a:xfrm>
        </p:grpSpPr>
        <p:sp>
          <p:nvSpPr>
            <p:cNvPr id="3" name="Freeform 3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6504511" cy="8350534"/>
              <a:chOff x="0" y="0"/>
              <a:chExt cx="1284842" cy="16494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 flipV="1">
              <a:off x="741347" y="1678366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1181257" y="2359181"/>
              <a:ext cx="4141997" cy="839852"/>
            </a:xfrm>
            <a:custGeom>
              <a:avLst/>
              <a:gdLst/>
              <a:ahLst/>
              <a:cxnLst/>
              <a:rect l="l" t="t" r="r" b="b"/>
              <a:pathLst>
                <a:path w="4141997" h="839852">
                  <a:moveTo>
                    <a:pt x="0" y="0"/>
                  </a:moveTo>
                  <a:lnTo>
                    <a:pt x="4141997" y="0"/>
                  </a:lnTo>
                  <a:lnTo>
                    <a:pt x="4141997" y="839852"/>
                  </a:lnTo>
                  <a:lnTo>
                    <a:pt x="0" y="83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63337" y="3770533"/>
              <a:ext cx="3324084" cy="855226"/>
            </a:xfrm>
            <a:custGeom>
              <a:avLst/>
              <a:gdLst/>
              <a:ahLst/>
              <a:cxnLst/>
              <a:rect l="l" t="t" r="r" b="b"/>
              <a:pathLst>
                <a:path w="3324084" h="855226">
                  <a:moveTo>
                    <a:pt x="0" y="0"/>
                  </a:moveTo>
                  <a:lnTo>
                    <a:pt x="3324084" y="0"/>
                  </a:lnTo>
                  <a:lnTo>
                    <a:pt x="3324084" y="855226"/>
                  </a:lnTo>
                  <a:lnTo>
                    <a:pt x="0" y="855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68816" y="5197259"/>
              <a:ext cx="3377837" cy="620086"/>
            </a:xfrm>
            <a:custGeom>
              <a:avLst/>
              <a:gdLst/>
              <a:ahLst/>
              <a:cxnLst/>
              <a:rect l="l" t="t" r="r" b="b"/>
              <a:pathLst>
                <a:path w="3377837" h="620086">
                  <a:moveTo>
                    <a:pt x="0" y="0"/>
                  </a:moveTo>
                  <a:lnTo>
                    <a:pt x="3377838" y="0"/>
                  </a:lnTo>
                  <a:lnTo>
                    <a:pt x="3377838" y="620086"/>
                  </a:lnTo>
                  <a:lnTo>
                    <a:pt x="0" y="620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14358" y="6388845"/>
              <a:ext cx="2886754" cy="836740"/>
            </a:xfrm>
            <a:custGeom>
              <a:avLst/>
              <a:gdLst/>
              <a:ahLst/>
              <a:cxnLst/>
              <a:rect l="l" t="t" r="r" b="b"/>
              <a:pathLst>
                <a:path w="2886754" h="836740">
                  <a:moveTo>
                    <a:pt x="0" y="0"/>
                  </a:moveTo>
                  <a:lnTo>
                    <a:pt x="2886754" y="0"/>
                  </a:lnTo>
                  <a:lnTo>
                    <a:pt x="2886754" y="836740"/>
                  </a:lnTo>
                  <a:lnTo>
                    <a:pt x="0" y="836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803399" y="487855"/>
              <a:ext cx="2897713" cy="865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0"/>
                </a:lnSpc>
                <a:spcBef>
                  <a:spcPct val="0"/>
                </a:spcBef>
              </a:pPr>
              <a:r>
                <a:rPr lang="en-US" sz="3331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고객</a:t>
              </a:r>
              <a:endParaRPr lang="en-US" sz="333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2713" y="2767135"/>
            <a:ext cx="5732767" cy="7291601"/>
            <a:chOff x="0" y="0"/>
            <a:chExt cx="7643689" cy="9722134"/>
          </a:xfrm>
        </p:grpSpPr>
        <p:sp>
          <p:nvSpPr>
            <p:cNvPr id="14" name="Freeform 14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03336" y="0"/>
              <a:ext cx="6504511" cy="8350534"/>
              <a:chOff x="0" y="0"/>
              <a:chExt cx="1284842" cy="164948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18" name="AutoShape 18"/>
            <p:cNvSpPr/>
            <p:nvPr/>
          </p:nvSpPr>
          <p:spPr>
            <a:xfrm flipV="1">
              <a:off x="871559" y="1665666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906735" y="487855"/>
              <a:ext cx="2897713" cy="865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0"/>
                </a:lnSpc>
                <a:spcBef>
                  <a:spcPct val="0"/>
                </a:spcBef>
              </a:pPr>
              <a:r>
                <a:rPr lang="en-US" sz="3331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이점</a:t>
              </a:r>
              <a:endParaRPr lang="en-US" sz="333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06128" y="2108204"/>
              <a:ext cx="4698928" cy="1269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대규모의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민감한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데이터를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자동화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시스템으로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관리</a:t>
              </a:r>
              <a:endPara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06128" y="3783357"/>
              <a:ext cx="4698928" cy="193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5"/>
                </a:lnSpc>
              </a:pP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S3에서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민감한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데이터를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비용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효율적으로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검색하는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능력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확보</a:t>
              </a:r>
              <a:endPara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06128" y="6118910"/>
              <a:ext cx="4698928" cy="1269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보안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및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분류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시간</a:t>
              </a:r>
              <a:r>
                <a:rPr lang="en-US" sz="23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905"/>
                </a:lnSpc>
              </a:pPr>
              <a:r>
                <a:rPr lang="en-US" sz="23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단축</a:t>
              </a:r>
              <a:endPara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86634" y="2767135"/>
            <a:ext cx="5732767" cy="7291601"/>
            <a:chOff x="0" y="0"/>
            <a:chExt cx="7643689" cy="9722134"/>
          </a:xfrm>
        </p:grpSpPr>
        <p:sp>
          <p:nvSpPr>
            <p:cNvPr id="24" name="Freeform 24"/>
            <p:cNvSpPr/>
            <p:nvPr/>
          </p:nvSpPr>
          <p:spPr>
            <a:xfrm>
              <a:off x="0" y="985470"/>
              <a:ext cx="7643689" cy="8736664"/>
            </a:xfrm>
            <a:custGeom>
              <a:avLst/>
              <a:gdLst/>
              <a:ahLst/>
              <a:cxnLst/>
              <a:rect l="l" t="t" r="r" b="b"/>
              <a:pathLst>
                <a:path w="7643689" h="8736664">
                  <a:moveTo>
                    <a:pt x="0" y="0"/>
                  </a:moveTo>
                  <a:lnTo>
                    <a:pt x="7643689" y="0"/>
                  </a:lnTo>
                  <a:lnTo>
                    <a:pt x="7643689" y="8736664"/>
                  </a:lnTo>
                  <a:lnTo>
                    <a:pt x="0" y="873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7149" r="-7149"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290899" y="0"/>
              <a:ext cx="6504511" cy="8350534"/>
              <a:chOff x="0" y="0"/>
              <a:chExt cx="1284842" cy="164948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84842" cy="1649488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649488">
                    <a:moveTo>
                      <a:pt x="68240" y="0"/>
                    </a:moveTo>
                    <a:lnTo>
                      <a:pt x="1216601" y="0"/>
                    </a:lnTo>
                    <a:cubicBezTo>
                      <a:pt x="1234700" y="0"/>
                      <a:pt x="1252057" y="7190"/>
                      <a:pt x="1264855" y="19987"/>
                    </a:cubicBezTo>
                    <a:cubicBezTo>
                      <a:pt x="1277652" y="32785"/>
                      <a:pt x="1284842" y="50142"/>
                      <a:pt x="1284842" y="68240"/>
                    </a:cubicBezTo>
                    <a:lnTo>
                      <a:pt x="1284842" y="1581248"/>
                    </a:lnTo>
                    <a:cubicBezTo>
                      <a:pt x="1284842" y="1599346"/>
                      <a:pt x="1277652" y="1616704"/>
                      <a:pt x="1264855" y="1629501"/>
                    </a:cubicBezTo>
                    <a:cubicBezTo>
                      <a:pt x="1252057" y="1642299"/>
                      <a:pt x="1234700" y="1649488"/>
                      <a:pt x="1216601" y="1649488"/>
                    </a:cubicBezTo>
                    <a:lnTo>
                      <a:pt x="68240" y="1649488"/>
                    </a:lnTo>
                    <a:cubicBezTo>
                      <a:pt x="50142" y="1649488"/>
                      <a:pt x="32785" y="1642299"/>
                      <a:pt x="19987" y="1629501"/>
                    </a:cubicBezTo>
                    <a:cubicBezTo>
                      <a:pt x="7190" y="1616704"/>
                      <a:pt x="0" y="1599346"/>
                      <a:pt x="0" y="1581248"/>
                    </a:cubicBezTo>
                    <a:lnTo>
                      <a:pt x="0" y="68240"/>
                    </a:lnTo>
                    <a:cubicBezTo>
                      <a:pt x="0" y="50142"/>
                      <a:pt x="7190" y="32785"/>
                      <a:pt x="19987" y="19987"/>
                    </a:cubicBezTo>
                    <a:cubicBezTo>
                      <a:pt x="32785" y="7190"/>
                      <a:pt x="50142" y="0"/>
                      <a:pt x="6824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14300"/>
                <a:ext cx="1284842" cy="1763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28" name="AutoShape 28"/>
            <p:cNvSpPr/>
            <p:nvPr/>
          </p:nvSpPr>
          <p:spPr>
            <a:xfrm flipV="1">
              <a:off x="1059122" y="1672016"/>
              <a:ext cx="4968065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2094299" y="487855"/>
              <a:ext cx="2897713" cy="865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0"/>
                </a:lnSpc>
                <a:spcBef>
                  <a:spcPct val="0"/>
                </a:spcBef>
              </a:pPr>
              <a:r>
                <a:rPr lang="en-US" sz="3331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사용사례</a:t>
              </a:r>
              <a:endParaRPr lang="en-US" sz="333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93691" y="2117729"/>
              <a:ext cx="4698928" cy="57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보안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태세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강화</a:t>
              </a:r>
              <a:endParaRPr lang="en-US" sz="22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93691" y="3039178"/>
              <a:ext cx="4698928" cy="1205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규정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준수를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위한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민감한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검색</a:t>
              </a:r>
              <a:endParaRPr lang="en-US" sz="22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93691" y="4582929"/>
              <a:ext cx="4698928" cy="1205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마이그레이션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중에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민감한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</a:p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보호</a:t>
              </a:r>
              <a:endParaRPr lang="en-US" sz="22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93691" y="6126680"/>
              <a:ext cx="4698928" cy="1205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6"/>
                </a:lnSpc>
              </a:pP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비즈니스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크리티컬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데이터의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가시성</a:t>
              </a:r>
              <a:r>
                <a:rPr lang="en-US" sz="22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2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개선</a:t>
              </a:r>
              <a:endParaRPr lang="en-US" sz="22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sp>
        <p:nvSpPr>
          <p:cNvPr id="34" name="Freeform 34"/>
          <p:cNvSpPr/>
          <p:nvPr/>
        </p:nvSpPr>
        <p:spPr>
          <a:xfrm>
            <a:off x="1112713" y="1045446"/>
            <a:ext cx="962533" cy="962533"/>
          </a:xfrm>
          <a:custGeom>
            <a:avLst/>
            <a:gdLst/>
            <a:ahLst/>
            <a:cxnLst/>
            <a:rect l="l" t="t" r="r" b="b"/>
            <a:pathLst>
              <a:path w="962533" h="962533">
                <a:moveTo>
                  <a:pt x="0" y="0"/>
                </a:moveTo>
                <a:lnTo>
                  <a:pt x="962533" y="0"/>
                </a:lnTo>
                <a:lnTo>
                  <a:pt x="962533" y="962533"/>
                </a:lnTo>
                <a:lnTo>
                  <a:pt x="0" y="962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Macie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2713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713" y="1045446"/>
            <a:ext cx="962533" cy="962533"/>
          </a:xfrm>
          <a:custGeom>
            <a:avLst/>
            <a:gdLst/>
            <a:ahLst/>
            <a:cxnLst/>
            <a:rect l="l" t="t" r="r" b="b"/>
            <a:pathLst>
              <a:path w="962533" h="962533">
                <a:moveTo>
                  <a:pt x="0" y="0"/>
                </a:moveTo>
                <a:lnTo>
                  <a:pt x="962533" y="0"/>
                </a:lnTo>
                <a:lnTo>
                  <a:pt x="962533" y="962533"/>
                </a:lnTo>
                <a:lnTo>
                  <a:pt x="0" y="962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73198" y="1060383"/>
            <a:ext cx="5575402" cy="74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후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영향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558196" y="2293915"/>
            <a:ext cx="12803431" cy="8477252"/>
            <a:chOff x="0" y="0"/>
            <a:chExt cx="17071241" cy="113030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71241" cy="11303003"/>
            </a:xfrm>
            <a:custGeom>
              <a:avLst/>
              <a:gdLst/>
              <a:ahLst/>
              <a:cxnLst/>
              <a:rect l="l" t="t" r="r" b="b"/>
              <a:pathLst>
                <a:path w="17071241" h="11303003">
                  <a:moveTo>
                    <a:pt x="0" y="0"/>
                  </a:moveTo>
                  <a:lnTo>
                    <a:pt x="17071241" y="0"/>
                  </a:lnTo>
                  <a:lnTo>
                    <a:pt x="17071241" y="11303003"/>
                  </a:lnTo>
                  <a:lnTo>
                    <a:pt x="0" y="11303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2194" t="-25905" b="-28441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14576502" cy="9105078"/>
              <a:chOff x="0" y="0"/>
              <a:chExt cx="2879309" cy="17985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879309" cy="1798534"/>
              </a:xfrm>
              <a:custGeom>
                <a:avLst/>
                <a:gdLst/>
                <a:ahLst/>
                <a:cxnLst/>
                <a:rect l="l" t="t" r="r" b="b"/>
                <a:pathLst>
                  <a:path w="2879309" h="1798534">
                    <a:moveTo>
                      <a:pt x="30451" y="0"/>
                    </a:moveTo>
                    <a:lnTo>
                      <a:pt x="2848858" y="0"/>
                    </a:lnTo>
                    <a:cubicBezTo>
                      <a:pt x="2856934" y="0"/>
                      <a:pt x="2864679" y="3208"/>
                      <a:pt x="2870390" y="8919"/>
                    </a:cubicBezTo>
                    <a:cubicBezTo>
                      <a:pt x="2876101" y="14630"/>
                      <a:pt x="2879309" y="22375"/>
                      <a:pt x="2879309" y="30451"/>
                    </a:cubicBezTo>
                    <a:lnTo>
                      <a:pt x="2879309" y="1768083"/>
                    </a:lnTo>
                    <a:cubicBezTo>
                      <a:pt x="2879309" y="1776159"/>
                      <a:pt x="2876101" y="1783904"/>
                      <a:pt x="2870390" y="1789615"/>
                    </a:cubicBezTo>
                    <a:cubicBezTo>
                      <a:pt x="2864679" y="1795326"/>
                      <a:pt x="2856934" y="1798534"/>
                      <a:pt x="2848858" y="1798534"/>
                    </a:cubicBezTo>
                    <a:lnTo>
                      <a:pt x="30451" y="1798534"/>
                    </a:lnTo>
                    <a:cubicBezTo>
                      <a:pt x="13633" y="1798534"/>
                      <a:pt x="0" y="1784900"/>
                      <a:pt x="0" y="1768083"/>
                    </a:cubicBezTo>
                    <a:lnTo>
                      <a:pt x="0" y="30451"/>
                    </a:lnTo>
                    <a:cubicBezTo>
                      <a:pt x="0" y="22375"/>
                      <a:pt x="3208" y="14630"/>
                      <a:pt x="8919" y="8919"/>
                    </a:cubicBezTo>
                    <a:cubicBezTo>
                      <a:pt x="14630" y="3208"/>
                      <a:pt x="22375" y="0"/>
                      <a:pt x="304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14300"/>
                <a:ext cx="2879309" cy="19128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1732842" y="1746364"/>
              <a:ext cx="11133351" cy="0"/>
            </a:xfrm>
            <a:prstGeom prst="line">
              <a:avLst/>
            </a:prstGeom>
            <a:ln w="12700" cap="flat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Freeform 10"/>
            <p:cNvSpPr/>
            <p:nvPr/>
          </p:nvSpPr>
          <p:spPr>
            <a:xfrm>
              <a:off x="5546504" y="512819"/>
              <a:ext cx="3075690" cy="891504"/>
            </a:xfrm>
            <a:custGeom>
              <a:avLst/>
              <a:gdLst/>
              <a:ahLst/>
              <a:cxnLst/>
              <a:rect l="l" t="t" r="r" b="b"/>
              <a:pathLst>
                <a:path w="3075690" h="891504">
                  <a:moveTo>
                    <a:pt x="0" y="0"/>
                  </a:moveTo>
                  <a:lnTo>
                    <a:pt x="3075690" y="0"/>
                  </a:lnTo>
                  <a:lnTo>
                    <a:pt x="3075690" y="891504"/>
                  </a:lnTo>
                  <a:lnTo>
                    <a:pt x="0" y="891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4041388" y="1242398"/>
              <a:ext cx="6493726" cy="833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343495" y="2075704"/>
              <a:ext cx="7481708" cy="670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검색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속도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100배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향상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자동화로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빠르게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실시간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탐지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가능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스캔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정확도</a:t>
              </a:r>
              <a:r>
                <a:rPr lang="en-US" sz="2799" b="1" dirty="0">
                  <a:solidFill>
                    <a:srgbClr val="FF91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95%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달성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민감한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검색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비용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99%</a:t>
              </a:r>
              <a:r>
                <a:rPr lang="en-US" sz="2799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절감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위험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노출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대폭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감소</a:t>
              </a:r>
              <a:endParaRPr lang="en-US" sz="2799" b="1" dirty="0">
                <a:solidFill>
                  <a:srgbClr val="F66F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F66F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스캔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속도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>
                  <a:solidFill>
                    <a:srgbClr val="F66F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100배</a:t>
              </a:r>
              <a:r>
                <a:rPr lang="en-US" sz="27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향상</a:t>
              </a: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12713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5208" y="5577703"/>
            <a:ext cx="1491917" cy="64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1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</a:t>
            </a:r>
          </a:p>
        </p:txBody>
      </p:sp>
      <p:sp>
        <p:nvSpPr>
          <p:cNvPr id="3" name="Freeform 3"/>
          <p:cNvSpPr/>
          <p:nvPr/>
        </p:nvSpPr>
        <p:spPr>
          <a:xfrm>
            <a:off x="2698373" y="3343003"/>
            <a:ext cx="7125920" cy="7056771"/>
          </a:xfrm>
          <a:custGeom>
            <a:avLst/>
            <a:gdLst/>
            <a:ahLst/>
            <a:cxnLst/>
            <a:rect l="l" t="t" r="r" b="b"/>
            <a:pathLst>
              <a:path w="7125920" h="7056771">
                <a:moveTo>
                  <a:pt x="0" y="0"/>
                </a:moveTo>
                <a:lnTo>
                  <a:pt x="7125920" y="0"/>
                </a:lnTo>
                <a:lnTo>
                  <a:pt x="7125920" y="7056771"/>
                </a:lnTo>
                <a:lnTo>
                  <a:pt x="0" y="7056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62138" y="2614757"/>
            <a:ext cx="5598371" cy="6880871"/>
            <a:chOff x="0" y="0"/>
            <a:chExt cx="1284842" cy="15791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59464" y="0"/>
                  </a:moveTo>
                  <a:lnTo>
                    <a:pt x="1225378" y="0"/>
                  </a:lnTo>
                  <a:cubicBezTo>
                    <a:pt x="1241148" y="0"/>
                    <a:pt x="1256273" y="6265"/>
                    <a:pt x="1267425" y="17417"/>
                  </a:cubicBezTo>
                  <a:cubicBezTo>
                    <a:pt x="1278577" y="28568"/>
                    <a:pt x="1284842" y="43693"/>
                    <a:pt x="1284842" y="59464"/>
                  </a:cubicBezTo>
                  <a:lnTo>
                    <a:pt x="1284842" y="1519715"/>
                  </a:lnTo>
                  <a:cubicBezTo>
                    <a:pt x="1284842" y="1535486"/>
                    <a:pt x="1278577" y="1550611"/>
                    <a:pt x="1267425" y="1561762"/>
                  </a:cubicBezTo>
                  <a:cubicBezTo>
                    <a:pt x="1256273" y="1572914"/>
                    <a:pt x="1241148" y="1579179"/>
                    <a:pt x="1225378" y="1579179"/>
                  </a:cubicBezTo>
                  <a:lnTo>
                    <a:pt x="59464" y="1579179"/>
                  </a:lnTo>
                  <a:cubicBezTo>
                    <a:pt x="43693" y="1579179"/>
                    <a:pt x="28568" y="1572914"/>
                    <a:pt x="17417" y="1561762"/>
                  </a:cubicBezTo>
                  <a:cubicBezTo>
                    <a:pt x="6265" y="1550611"/>
                    <a:pt x="0" y="1535486"/>
                    <a:pt x="0" y="1519715"/>
                  </a:cubicBezTo>
                  <a:lnTo>
                    <a:pt x="0" y="59464"/>
                  </a:lnTo>
                  <a:cubicBezTo>
                    <a:pt x="0" y="43693"/>
                    <a:pt x="6265" y="28568"/>
                    <a:pt x="17417" y="17417"/>
                  </a:cubicBezTo>
                  <a:cubicBezTo>
                    <a:pt x="28568" y="6265"/>
                    <a:pt x="43693" y="0"/>
                    <a:pt x="594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99753" y="3522421"/>
            <a:ext cx="1491917" cy="33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  <a:spcBef>
                <a:spcPct val="0"/>
              </a:spcBef>
            </a:pPr>
            <a:r>
              <a:rPr lang="en-US" sz="2007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 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7740" y="7498085"/>
            <a:ext cx="4535943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탐지와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보고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자동화로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규정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준수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입증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간편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44416" y="6575147"/>
            <a:ext cx="4535943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자동화로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비용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절감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77740" y="8421022"/>
            <a:ext cx="4535943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네이티브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서비스와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원활한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통합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149171" y="4320237"/>
            <a:ext cx="4193081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3838879" y="3061979"/>
            <a:ext cx="2813665" cy="698372"/>
            <a:chOff x="0" y="0"/>
            <a:chExt cx="741047" cy="183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90057" y="3169375"/>
            <a:ext cx="1311308" cy="41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  <a:spcBef>
                <a:spcPct val="0"/>
              </a:spcBef>
            </a:pPr>
            <a:r>
              <a:rPr lang="en-US" sz="2307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</a:t>
            </a:r>
            <a:r>
              <a:rPr lang="en-US" sz="2307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26466" y="2671454"/>
            <a:ext cx="760570" cy="796408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10671024" y="3644934"/>
            <a:ext cx="7125920" cy="7056771"/>
          </a:xfrm>
          <a:custGeom>
            <a:avLst/>
            <a:gdLst/>
            <a:ahLst/>
            <a:cxnLst/>
            <a:rect l="l" t="t" r="r" b="b"/>
            <a:pathLst>
              <a:path w="7125920" h="7056771">
                <a:moveTo>
                  <a:pt x="0" y="0"/>
                </a:moveTo>
                <a:lnTo>
                  <a:pt x="7125920" y="0"/>
                </a:lnTo>
                <a:lnTo>
                  <a:pt x="7125920" y="7056771"/>
                </a:lnTo>
                <a:lnTo>
                  <a:pt x="0" y="7056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603252" y="2614757"/>
            <a:ext cx="5598371" cy="6880871"/>
            <a:chOff x="0" y="0"/>
            <a:chExt cx="1284842" cy="15791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59464" y="0"/>
                  </a:moveTo>
                  <a:lnTo>
                    <a:pt x="1225378" y="0"/>
                  </a:lnTo>
                  <a:cubicBezTo>
                    <a:pt x="1241148" y="0"/>
                    <a:pt x="1256273" y="6265"/>
                    <a:pt x="1267425" y="17417"/>
                  </a:cubicBezTo>
                  <a:cubicBezTo>
                    <a:pt x="1278577" y="28568"/>
                    <a:pt x="1284842" y="43693"/>
                    <a:pt x="1284842" y="59464"/>
                  </a:cubicBezTo>
                  <a:lnTo>
                    <a:pt x="1284842" y="1519715"/>
                  </a:lnTo>
                  <a:cubicBezTo>
                    <a:pt x="1284842" y="1535486"/>
                    <a:pt x="1278577" y="1550611"/>
                    <a:pt x="1267425" y="1561762"/>
                  </a:cubicBezTo>
                  <a:cubicBezTo>
                    <a:pt x="1256273" y="1572914"/>
                    <a:pt x="1241148" y="1579179"/>
                    <a:pt x="1225378" y="1579179"/>
                  </a:cubicBezTo>
                  <a:lnTo>
                    <a:pt x="59464" y="1579179"/>
                  </a:lnTo>
                  <a:cubicBezTo>
                    <a:pt x="43693" y="1579179"/>
                    <a:pt x="28568" y="1572914"/>
                    <a:pt x="17417" y="1561762"/>
                  </a:cubicBezTo>
                  <a:cubicBezTo>
                    <a:pt x="6265" y="1550611"/>
                    <a:pt x="0" y="1535486"/>
                    <a:pt x="0" y="1519715"/>
                  </a:cubicBezTo>
                  <a:lnTo>
                    <a:pt x="0" y="59464"/>
                  </a:lnTo>
                  <a:cubicBezTo>
                    <a:pt x="0" y="43693"/>
                    <a:pt x="6265" y="28568"/>
                    <a:pt x="17417" y="17417"/>
                  </a:cubicBezTo>
                  <a:cubicBezTo>
                    <a:pt x="28568" y="6265"/>
                    <a:pt x="43693" y="0"/>
                    <a:pt x="594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850889" y="4729273"/>
            <a:ext cx="32657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수작업으로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걸림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50889" y="5652210"/>
            <a:ext cx="32657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사람의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가능성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80803" y="6575147"/>
            <a:ext cx="4005971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규정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준수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증명을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위해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많은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소요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850889" y="7498085"/>
            <a:ext cx="32657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인력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비용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증가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50889" y="8421022"/>
            <a:ext cx="32657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수동으로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연결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11358673" y="4273387"/>
            <a:ext cx="4193081" cy="0"/>
          </a:xfrm>
          <a:prstGeom prst="line">
            <a:avLst/>
          </a:prstGeom>
          <a:ln w="9525" cap="flat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12048381" y="3061979"/>
            <a:ext cx="2813665" cy="698372"/>
            <a:chOff x="0" y="0"/>
            <a:chExt cx="741047" cy="1839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445339" y="3161445"/>
            <a:ext cx="2076898" cy="416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31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사용하지</a:t>
            </a:r>
            <a:r>
              <a:rPr lang="en-US" sz="231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31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않을</a:t>
            </a:r>
            <a:r>
              <a:rPr lang="en-US" sz="231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때</a:t>
            </a:r>
          </a:p>
        </p:txBody>
      </p:sp>
      <p:sp>
        <p:nvSpPr>
          <p:cNvPr id="31" name="Freeform 31"/>
          <p:cNvSpPr/>
          <p:nvPr/>
        </p:nvSpPr>
        <p:spPr>
          <a:xfrm>
            <a:off x="1112713" y="1045446"/>
            <a:ext cx="962533" cy="962533"/>
          </a:xfrm>
          <a:custGeom>
            <a:avLst/>
            <a:gdLst/>
            <a:ahLst/>
            <a:cxnLst/>
            <a:rect l="l" t="t" r="r" b="b"/>
            <a:pathLst>
              <a:path w="962533" h="962533">
                <a:moveTo>
                  <a:pt x="0" y="0"/>
                </a:moveTo>
                <a:lnTo>
                  <a:pt x="962533" y="0"/>
                </a:lnTo>
                <a:lnTo>
                  <a:pt x="962533" y="962533"/>
                </a:lnTo>
                <a:lnTo>
                  <a:pt x="0" y="96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555322" y="4729273"/>
            <a:ext cx="338077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머신러닝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기반으로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정확도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3149171" y="5461710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0" y="0"/>
                </a:lnTo>
                <a:lnTo>
                  <a:pt x="1515160" y="727277"/>
                </a:lnTo>
                <a:lnTo>
                  <a:pt x="0" y="727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Macie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436962" y="5652210"/>
            <a:ext cx="3617498" cy="36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8"/>
              </a:lnSpc>
              <a:spcBef>
                <a:spcPct val="0"/>
              </a:spcBef>
            </a:pP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자동화로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빠르고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</a:t>
            </a:r>
            <a:r>
              <a:rPr lang="en-US" sz="2025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25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탐지가능</a:t>
            </a:r>
            <a:endParaRPr lang="en-US" sz="2025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5132174" y="7314927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1" y="0"/>
                </a:lnTo>
                <a:lnTo>
                  <a:pt x="1515161" y="727277"/>
                </a:lnTo>
                <a:lnTo>
                  <a:pt x="0" y="727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4942757" y="6387480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1" y="0"/>
                </a:lnTo>
                <a:lnTo>
                  <a:pt x="1515161" y="727278"/>
                </a:lnTo>
                <a:lnTo>
                  <a:pt x="0" y="7272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503753" y="4525024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1" y="0"/>
                </a:lnTo>
                <a:lnTo>
                  <a:pt x="1515161" y="727277"/>
                </a:lnTo>
                <a:lnTo>
                  <a:pt x="0" y="727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5827091" y="8223179"/>
            <a:ext cx="1515161" cy="727277"/>
          </a:xfrm>
          <a:custGeom>
            <a:avLst/>
            <a:gdLst/>
            <a:ahLst/>
            <a:cxnLst/>
            <a:rect l="l" t="t" r="r" b="b"/>
            <a:pathLst>
              <a:path w="1515161" h="727277">
                <a:moveTo>
                  <a:pt x="0" y="0"/>
                </a:moveTo>
                <a:lnTo>
                  <a:pt x="1515161" y="0"/>
                </a:lnTo>
                <a:lnTo>
                  <a:pt x="1515161" y="727278"/>
                </a:lnTo>
                <a:lnTo>
                  <a:pt x="0" y="7272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112713" y="496172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262932" cy="10287000"/>
            <a:chOff x="0" y="0"/>
            <a:chExt cx="16494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9496" cy="2709333"/>
            </a:xfrm>
            <a:custGeom>
              <a:avLst/>
              <a:gdLst/>
              <a:ahLst/>
              <a:cxnLst/>
              <a:rect l="l" t="t" r="r" b="b"/>
              <a:pathLst>
                <a:path w="1649496" h="2709333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649496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61347" y="2091373"/>
            <a:ext cx="4582787" cy="577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프로젝트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개요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주제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선정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배경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및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목표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Macie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소개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프로젝트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과정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및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결과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한계점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및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향후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계획</a:t>
            </a:r>
            <a:endParaRPr lang="en-US" sz="3500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"/>
              <a:sym typeface="Open Sans"/>
            </a:endParaRPr>
          </a:p>
          <a:p>
            <a:pPr algn="l">
              <a:lnSpc>
                <a:spcPts val="7735"/>
              </a:lnSpc>
            </a:pPr>
            <a:r>
              <a:rPr lang="en-US" sz="3500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소회</a:t>
            </a:r>
            <a:r>
              <a:rPr lang="en-US" sz="350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및 Q&amp;A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98014" y="2091373"/>
            <a:ext cx="928501" cy="577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algn="l">
              <a:lnSpc>
                <a:spcPts val="7735"/>
              </a:lnSpc>
            </a:pPr>
            <a:r>
              <a:rPr lang="en-US" sz="35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0090" y="4527507"/>
            <a:ext cx="3462751" cy="99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4998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sz="4998" b="1" dirty="0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046810" y="4163696"/>
            <a:ext cx="12194380" cy="158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프로젝트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과정</a:t>
            </a:r>
            <a:endParaRPr lang="en-US" sz="8000" b="1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1510842" cy="1452546"/>
          </a:xfrm>
          <a:custGeom>
            <a:avLst/>
            <a:gdLst/>
            <a:ahLst/>
            <a:cxnLst/>
            <a:rect l="l" t="t" r="r" b="b"/>
            <a:pathLst>
              <a:path w="1510842" h="1452546">
                <a:moveTo>
                  <a:pt x="0" y="0"/>
                </a:moveTo>
                <a:lnTo>
                  <a:pt x="1510842" y="0"/>
                </a:lnTo>
                <a:lnTo>
                  <a:pt x="1510842" y="1452546"/>
                </a:lnTo>
                <a:lnTo>
                  <a:pt x="0" y="145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서비스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841999" y="4037658"/>
            <a:ext cx="1885797" cy="2311743"/>
            <a:chOff x="0" y="0"/>
            <a:chExt cx="2514396" cy="30823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646691" y="2466771"/>
              <a:ext cx="1478185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3242" y="4037658"/>
            <a:ext cx="1888107" cy="2295598"/>
            <a:chOff x="0" y="0"/>
            <a:chExt cx="2517476" cy="30607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18446" y="3959845"/>
            <a:ext cx="2244754" cy="2368673"/>
            <a:chOff x="0" y="0"/>
            <a:chExt cx="2993006" cy="3158231"/>
          </a:xfrm>
        </p:grpSpPr>
        <p:sp>
          <p:nvSpPr>
            <p:cNvPr id="15" name="Freeform 15"/>
            <p:cNvSpPr/>
            <p:nvPr/>
          </p:nvSpPr>
          <p:spPr>
            <a:xfrm>
              <a:off x="91911" y="0"/>
              <a:ext cx="2542385" cy="2551275"/>
            </a:xfrm>
            <a:custGeom>
              <a:avLst/>
              <a:gdLst/>
              <a:ahLst/>
              <a:cxnLst/>
              <a:rect l="l" t="t" r="r" b="b"/>
              <a:pathLst>
                <a:path w="2542385" h="2551275">
                  <a:moveTo>
                    <a:pt x="0" y="0"/>
                  </a:moveTo>
                  <a:lnTo>
                    <a:pt x="2542385" y="0"/>
                  </a:lnTo>
                  <a:lnTo>
                    <a:pt x="2542385" y="2551275"/>
                  </a:lnTo>
                  <a:lnTo>
                    <a:pt x="0" y="255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2542678"/>
              <a:ext cx="299300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Event Bridge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53751" y="3988310"/>
            <a:ext cx="1899250" cy="2368673"/>
            <a:chOff x="0" y="0"/>
            <a:chExt cx="2532333" cy="31582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32333" cy="2541188"/>
            </a:xfrm>
            <a:custGeom>
              <a:avLst/>
              <a:gdLst/>
              <a:ahLst/>
              <a:cxnLst/>
              <a:rect l="l" t="t" r="r" b="b"/>
              <a:pathLst>
                <a:path w="2532333" h="2541188">
                  <a:moveTo>
                    <a:pt x="0" y="0"/>
                  </a:moveTo>
                  <a:lnTo>
                    <a:pt x="2532333" y="0"/>
                  </a:lnTo>
                  <a:lnTo>
                    <a:pt x="2532333" y="2541188"/>
                  </a:lnTo>
                  <a:lnTo>
                    <a:pt x="0" y="2541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389520" y="2542678"/>
              <a:ext cx="1835793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Lambda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843651" y="4037658"/>
            <a:ext cx="1880185" cy="2289497"/>
            <a:chOff x="0" y="0"/>
            <a:chExt cx="2506914" cy="30526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06914" cy="2524506"/>
            </a:xfrm>
            <a:custGeom>
              <a:avLst/>
              <a:gdLst/>
              <a:ahLst/>
              <a:cxnLst/>
              <a:rect l="l" t="t" r="r" b="b"/>
              <a:pathLst>
                <a:path w="2506914" h="2524506">
                  <a:moveTo>
                    <a:pt x="0" y="0"/>
                  </a:moveTo>
                  <a:lnTo>
                    <a:pt x="2506914" y="0"/>
                  </a:lnTo>
                  <a:lnTo>
                    <a:pt x="2506914" y="2524506"/>
                  </a:lnTo>
                  <a:lnTo>
                    <a:pt x="0" y="2524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751472" y="2476881"/>
              <a:ext cx="1003970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SNS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024311" y="6710097"/>
            <a:ext cx="1521172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sz="2321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S3 </a:t>
            </a: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버킷</a:t>
            </a:r>
            <a:r>
              <a:rPr lang="en-US" sz="2321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스캔</a:t>
            </a:r>
            <a:r>
              <a:rPr lang="en-US" sz="2321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태깅</a:t>
            </a:r>
            <a:endParaRPr lang="en-US" sz="2321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87935" y="6710097"/>
            <a:ext cx="143872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2321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저장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51918" y="6710097"/>
            <a:ext cx="206365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</a:t>
            </a:r>
            <a:r>
              <a:rPr lang="en-US" sz="2321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담당자에게</a:t>
            </a:r>
            <a:r>
              <a:rPr lang="en-US" sz="2321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알림</a:t>
            </a:r>
            <a:endParaRPr lang="en-US" sz="2321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289057" y="6710097"/>
            <a:ext cx="1709886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발생한</a:t>
            </a:r>
            <a:r>
              <a:rPr lang="en-US" sz="2321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이벤트</a:t>
            </a:r>
            <a:endParaRPr lang="en-US" sz="2321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라우팅</a:t>
            </a:r>
            <a:endParaRPr lang="en-US" sz="2321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784015" y="6710097"/>
            <a:ext cx="14387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이벤트</a:t>
            </a:r>
            <a:r>
              <a:rPr lang="en-US" sz="2321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</a:t>
            </a:r>
            <a:endParaRPr lang="en-US" sz="2321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  <a:r>
              <a:rPr lang="en-US" sz="2321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321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</a:t>
            </a:r>
            <a:endParaRPr lang="en-US" sz="2321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3020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41549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6210128" y="2861586"/>
            <a:ext cx="1888107" cy="2295598"/>
            <a:chOff x="0" y="0"/>
            <a:chExt cx="2517476" cy="3060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441138" y="1956029"/>
            <a:ext cx="1362842" cy="79131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구성도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41549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6210128" y="2861586"/>
            <a:ext cx="1888107" cy="2295598"/>
            <a:chOff x="0" y="0"/>
            <a:chExt cx="2517476" cy="3060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441138" y="1956029"/>
            <a:ext cx="1362842" cy="79131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0439073" y="1298448"/>
            <a:ext cx="5379182" cy="4216287"/>
            <a:chOff x="0" y="0"/>
            <a:chExt cx="7172243" cy="5621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172243" cy="5621716"/>
              <a:chOff x="0" y="0"/>
              <a:chExt cx="1416739" cy="11104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176245" y="0"/>
              <a:ext cx="995998" cy="995998"/>
            </a:xfrm>
            <a:custGeom>
              <a:avLst/>
              <a:gdLst/>
              <a:ahLst/>
              <a:cxnLst/>
              <a:rect l="l" t="t" r="r" b="b"/>
              <a:pathLst>
                <a:path w="995998" h="995998">
                  <a:moveTo>
                    <a:pt x="0" y="0"/>
                  </a:moveTo>
                  <a:lnTo>
                    <a:pt x="995998" y="0"/>
                  </a:lnTo>
                  <a:lnTo>
                    <a:pt x="995998" y="995998"/>
                  </a:lnTo>
                  <a:lnTo>
                    <a:pt x="0" y="99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구성도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41549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6210128" y="2861586"/>
            <a:ext cx="1888107" cy="2295598"/>
            <a:chOff x="0" y="0"/>
            <a:chExt cx="2517476" cy="3060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441138" y="1956029"/>
            <a:ext cx="1362842" cy="79131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0439073" y="1298448"/>
            <a:ext cx="5379182" cy="4216287"/>
            <a:chOff x="0" y="0"/>
            <a:chExt cx="7172243" cy="5621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172243" cy="5621716"/>
              <a:chOff x="0" y="0"/>
              <a:chExt cx="1416739" cy="11104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176245" y="0"/>
              <a:ext cx="995998" cy="995998"/>
            </a:xfrm>
            <a:custGeom>
              <a:avLst/>
              <a:gdLst/>
              <a:ahLst/>
              <a:cxnLst/>
              <a:rect l="l" t="t" r="r" b="b"/>
              <a:pathLst>
                <a:path w="995998" h="995998">
                  <a:moveTo>
                    <a:pt x="0" y="0"/>
                  </a:moveTo>
                  <a:lnTo>
                    <a:pt x="995998" y="0"/>
                  </a:lnTo>
                  <a:lnTo>
                    <a:pt x="995998" y="995998"/>
                  </a:lnTo>
                  <a:lnTo>
                    <a:pt x="0" y="99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290450" y="1879829"/>
            <a:ext cx="3553531" cy="3100633"/>
            <a:chOff x="0" y="0"/>
            <a:chExt cx="4738041" cy="4134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205843" y="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2408846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05843" y="2408846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253528" y="1717128"/>
            <a:ext cx="3458203" cy="2491957"/>
            <a:chOff x="0" y="0"/>
            <a:chExt cx="4610938" cy="3322610"/>
          </a:xfrm>
        </p:grpSpPr>
        <p:sp>
          <p:nvSpPr>
            <p:cNvPr id="21" name="Freeform 21"/>
            <p:cNvSpPr/>
            <p:nvPr/>
          </p:nvSpPr>
          <p:spPr>
            <a:xfrm>
              <a:off x="0" y="10405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 rot="1482378">
              <a:off x="169438" y="285059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3160139" y="12945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 rot="1482378">
              <a:off x="3794431" y="337084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253916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 rot="1482378">
              <a:off x="169438" y="2720175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3160139" y="256456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 rot="1482378">
              <a:off x="3794431" y="2772200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구성도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3020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41549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6210128" y="2861586"/>
            <a:ext cx="1888107" cy="2295598"/>
            <a:chOff x="0" y="0"/>
            <a:chExt cx="2517476" cy="3060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648230" y="2485016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441138" y="1956029"/>
            <a:ext cx="1362842" cy="79131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0439073" y="1298448"/>
            <a:ext cx="5379182" cy="4216287"/>
            <a:chOff x="0" y="0"/>
            <a:chExt cx="7172243" cy="56217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172243" cy="5621716"/>
              <a:chOff x="0" y="0"/>
              <a:chExt cx="1416739" cy="11104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176245" y="0"/>
              <a:ext cx="995998" cy="995998"/>
            </a:xfrm>
            <a:custGeom>
              <a:avLst/>
              <a:gdLst/>
              <a:ahLst/>
              <a:cxnLst/>
              <a:rect l="l" t="t" r="r" b="b"/>
              <a:pathLst>
                <a:path w="995998" h="995998">
                  <a:moveTo>
                    <a:pt x="0" y="0"/>
                  </a:moveTo>
                  <a:lnTo>
                    <a:pt x="995998" y="0"/>
                  </a:lnTo>
                  <a:lnTo>
                    <a:pt x="995998" y="995998"/>
                  </a:lnTo>
                  <a:lnTo>
                    <a:pt x="0" y="99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290450" y="1879829"/>
            <a:ext cx="3553531" cy="3100633"/>
            <a:chOff x="0" y="0"/>
            <a:chExt cx="4738041" cy="4134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205843" y="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2408846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205843" y="2408846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253528" y="1717128"/>
            <a:ext cx="3458203" cy="2491957"/>
            <a:chOff x="0" y="0"/>
            <a:chExt cx="4610938" cy="3322610"/>
          </a:xfrm>
        </p:grpSpPr>
        <p:sp>
          <p:nvSpPr>
            <p:cNvPr id="21" name="Freeform 21"/>
            <p:cNvSpPr/>
            <p:nvPr/>
          </p:nvSpPr>
          <p:spPr>
            <a:xfrm>
              <a:off x="0" y="10405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 rot="1482378">
              <a:off x="169438" y="285059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3160139" y="12945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 rot="1482378">
              <a:off x="3794431" y="337084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253916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 rot="1482378">
              <a:off x="169438" y="2720175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3160139" y="256456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3"/>
                  </a:lnTo>
                  <a:lnTo>
                    <a:pt x="0" y="7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 rot="1482378">
              <a:off x="3794431" y="2772200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363776" y="7163543"/>
            <a:ext cx="2695912" cy="2309573"/>
            <a:chOff x="0" y="0"/>
            <a:chExt cx="3594549" cy="3079431"/>
          </a:xfrm>
        </p:grpSpPr>
        <p:sp>
          <p:nvSpPr>
            <p:cNvPr id="30" name="Freeform 30"/>
            <p:cNvSpPr/>
            <p:nvPr/>
          </p:nvSpPr>
          <p:spPr>
            <a:xfrm>
              <a:off x="570172" y="0"/>
              <a:ext cx="2454206" cy="2454206"/>
            </a:xfrm>
            <a:custGeom>
              <a:avLst/>
              <a:gdLst/>
              <a:ahLst/>
              <a:cxnLst/>
              <a:rect l="l" t="t" r="r" b="b"/>
              <a:pathLst>
                <a:path w="2454206" h="2454206">
                  <a:moveTo>
                    <a:pt x="0" y="0"/>
                  </a:moveTo>
                  <a:lnTo>
                    <a:pt x="2454206" y="0"/>
                  </a:lnTo>
                  <a:lnTo>
                    <a:pt x="2454206" y="2454206"/>
                  </a:lnTo>
                  <a:lnTo>
                    <a:pt x="0" y="2454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0" y="2503650"/>
              <a:ext cx="3594549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권한이</a:t>
              </a: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없는</a:t>
              </a: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사용자</a:t>
              </a:r>
              <a:endParaRPr lang="en-US" sz="2599" b="1" dirty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sp>
        <p:nvSpPr>
          <p:cNvPr id="32" name="AutoShape 32"/>
          <p:cNvSpPr/>
          <p:nvPr/>
        </p:nvSpPr>
        <p:spPr>
          <a:xfrm flipH="1" flipV="1">
            <a:off x="14887416" y="5885201"/>
            <a:ext cx="503054" cy="126780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Freeform 33"/>
          <p:cNvSpPr/>
          <p:nvPr/>
        </p:nvSpPr>
        <p:spPr>
          <a:xfrm>
            <a:off x="14102980" y="4466419"/>
            <a:ext cx="1035962" cy="1238819"/>
          </a:xfrm>
          <a:custGeom>
            <a:avLst/>
            <a:gdLst/>
            <a:ahLst/>
            <a:cxnLst/>
            <a:rect l="l" t="t" r="r" b="b"/>
            <a:pathLst>
              <a:path w="1035962" h="1238819">
                <a:moveTo>
                  <a:pt x="0" y="0"/>
                </a:moveTo>
                <a:lnTo>
                  <a:pt x="1035963" y="0"/>
                </a:lnTo>
                <a:lnTo>
                  <a:pt x="1035963" y="1238818"/>
                </a:lnTo>
                <a:lnTo>
                  <a:pt x="0" y="12388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AutoShape 34"/>
          <p:cNvSpPr/>
          <p:nvPr/>
        </p:nvSpPr>
        <p:spPr>
          <a:xfrm flipH="1">
            <a:off x="13180652" y="5901511"/>
            <a:ext cx="778514" cy="1119957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5" name="Group 35"/>
          <p:cNvGrpSpPr/>
          <p:nvPr/>
        </p:nvGrpSpPr>
        <p:grpSpPr>
          <a:xfrm>
            <a:off x="10895601" y="7021467"/>
            <a:ext cx="2210799" cy="2368673"/>
            <a:chOff x="0" y="0"/>
            <a:chExt cx="2947732" cy="3158231"/>
          </a:xfrm>
        </p:grpSpPr>
        <p:sp>
          <p:nvSpPr>
            <p:cNvPr id="36" name="Freeform 36"/>
            <p:cNvSpPr/>
            <p:nvPr/>
          </p:nvSpPr>
          <p:spPr>
            <a:xfrm>
              <a:off x="91911" y="0"/>
              <a:ext cx="2542385" cy="2551275"/>
            </a:xfrm>
            <a:custGeom>
              <a:avLst/>
              <a:gdLst/>
              <a:ahLst/>
              <a:cxnLst/>
              <a:rect l="l" t="t" r="r" b="b"/>
              <a:pathLst>
                <a:path w="2542385" h="2551275">
                  <a:moveTo>
                    <a:pt x="0" y="0"/>
                  </a:moveTo>
                  <a:lnTo>
                    <a:pt x="2542385" y="0"/>
                  </a:lnTo>
                  <a:lnTo>
                    <a:pt x="2542385" y="2551275"/>
                  </a:lnTo>
                  <a:lnTo>
                    <a:pt x="0" y="255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0" y="2542678"/>
              <a:ext cx="2947732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Event Bridge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577126" y="7021467"/>
            <a:ext cx="1899250" cy="2368673"/>
            <a:chOff x="0" y="0"/>
            <a:chExt cx="2532333" cy="315823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532333" cy="2541188"/>
            </a:xfrm>
            <a:custGeom>
              <a:avLst/>
              <a:gdLst/>
              <a:ahLst/>
              <a:cxnLst/>
              <a:rect l="l" t="t" r="r" b="b"/>
              <a:pathLst>
                <a:path w="2532333" h="2541188">
                  <a:moveTo>
                    <a:pt x="0" y="0"/>
                  </a:moveTo>
                  <a:lnTo>
                    <a:pt x="2532333" y="0"/>
                  </a:lnTo>
                  <a:lnTo>
                    <a:pt x="2532333" y="2541188"/>
                  </a:lnTo>
                  <a:lnTo>
                    <a:pt x="0" y="2541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389520" y="2542678"/>
              <a:ext cx="1902845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Lambda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277715" y="7021467"/>
            <a:ext cx="1880185" cy="2289497"/>
            <a:chOff x="0" y="0"/>
            <a:chExt cx="2506914" cy="305266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506914" cy="2524506"/>
            </a:xfrm>
            <a:custGeom>
              <a:avLst/>
              <a:gdLst/>
              <a:ahLst/>
              <a:cxnLst/>
              <a:rect l="l" t="t" r="r" b="b"/>
              <a:pathLst>
                <a:path w="2506914" h="2524506">
                  <a:moveTo>
                    <a:pt x="0" y="0"/>
                  </a:moveTo>
                  <a:lnTo>
                    <a:pt x="2506914" y="0"/>
                  </a:lnTo>
                  <a:lnTo>
                    <a:pt x="2506914" y="2524506"/>
                  </a:lnTo>
                  <a:lnTo>
                    <a:pt x="0" y="2524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751472" y="2476881"/>
              <a:ext cx="1003970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SNS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17836" y="7021467"/>
            <a:ext cx="1840655" cy="2289497"/>
            <a:chOff x="0" y="0"/>
            <a:chExt cx="2454206" cy="305266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454206" cy="2454206"/>
            </a:xfrm>
            <a:custGeom>
              <a:avLst/>
              <a:gdLst/>
              <a:ahLst/>
              <a:cxnLst/>
              <a:rect l="l" t="t" r="r" b="b"/>
              <a:pathLst>
                <a:path w="2454206" h="2454206">
                  <a:moveTo>
                    <a:pt x="0" y="0"/>
                  </a:moveTo>
                  <a:lnTo>
                    <a:pt x="2454206" y="0"/>
                  </a:lnTo>
                  <a:lnTo>
                    <a:pt x="2454206" y="2454206"/>
                  </a:lnTo>
                  <a:lnTo>
                    <a:pt x="0" y="2454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139585" y="2476881"/>
              <a:ext cx="2238306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보안</a:t>
              </a: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담당자</a:t>
              </a:r>
              <a:endParaRPr lang="en-US" sz="2599" b="1" dirty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sp>
        <p:nvSpPr>
          <p:cNvPr id="47" name="AutoShape 47"/>
          <p:cNvSpPr/>
          <p:nvPr/>
        </p:nvSpPr>
        <p:spPr>
          <a:xfrm flipH="1">
            <a:off x="9531434" y="7970370"/>
            <a:ext cx="134511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 flipH="1">
            <a:off x="6184385" y="7941795"/>
            <a:ext cx="134511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 flipH="1">
            <a:off x="2801254" y="7951320"/>
            <a:ext cx="134511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0" name="Group 50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구성도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7836" y="1105627"/>
            <a:ext cx="16041852" cy="8367488"/>
            <a:chOff x="0" y="-180975"/>
            <a:chExt cx="21389136" cy="11156652"/>
          </a:xfrm>
        </p:grpSpPr>
        <p:sp>
          <p:nvSpPr>
            <p:cNvPr id="3" name="AutoShape 3"/>
            <p:cNvSpPr/>
            <p:nvPr/>
          </p:nvSpPr>
          <p:spPr>
            <a:xfrm>
              <a:off x="4530217" y="3361740"/>
              <a:ext cx="1818541" cy="16278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" name="Freeform 4"/>
            <p:cNvSpPr/>
            <p:nvPr/>
          </p:nvSpPr>
          <p:spPr>
            <a:xfrm>
              <a:off x="6923056" y="2160304"/>
              <a:ext cx="2517476" cy="2532641"/>
            </a:xfrm>
            <a:custGeom>
              <a:avLst/>
              <a:gdLst/>
              <a:ahLst/>
              <a:cxnLst/>
              <a:rect l="l" t="t" r="r" b="b"/>
              <a:pathLst>
                <a:path w="2517476" h="2532641">
                  <a:moveTo>
                    <a:pt x="0" y="0"/>
                  </a:moveTo>
                  <a:lnTo>
                    <a:pt x="2517476" y="0"/>
                  </a:lnTo>
                  <a:lnTo>
                    <a:pt x="2517476" y="2532641"/>
                  </a:lnTo>
                  <a:lnTo>
                    <a:pt x="0" y="2532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571286" y="4645320"/>
              <a:ext cx="1221017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S3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9897737" y="952895"/>
              <a:ext cx="1817122" cy="1055088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12561649" y="76121"/>
              <a:ext cx="7172243" cy="5621716"/>
              <a:chOff x="0" y="0"/>
              <a:chExt cx="1416739" cy="111046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8634" tIns="58634" rIns="58634" bIns="5863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8737894" y="76121"/>
              <a:ext cx="995998" cy="995998"/>
            </a:xfrm>
            <a:custGeom>
              <a:avLst/>
              <a:gdLst/>
              <a:ahLst/>
              <a:cxnLst/>
              <a:rect l="l" t="t" r="r" b="b"/>
              <a:pathLst>
                <a:path w="995998" h="995998">
                  <a:moveTo>
                    <a:pt x="0" y="0"/>
                  </a:moveTo>
                  <a:lnTo>
                    <a:pt x="995998" y="0"/>
                  </a:lnTo>
                  <a:lnTo>
                    <a:pt x="995998" y="995998"/>
                  </a:lnTo>
                  <a:lnTo>
                    <a:pt x="0" y="99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696819" y="851295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6902662" y="851295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3696819" y="326014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6902662" y="3260140"/>
              <a:ext cx="1532198" cy="1725332"/>
            </a:xfrm>
            <a:custGeom>
              <a:avLst/>
              <a:gdLst/>
              <a:ahLst/>
              <a:cxnLst/>
              <a:rect l="l" t="t" r="r" b="b"/>
              <a:pathLst>
                <a:path w="1532198" h="1725332">
                  <a:moveTo>
                    <a:pt x="0" y="0"/>
                  </a:moveTo>
                  <a:lnTo>
                    <a:pt x="1532198" y="0"/>
                  </a:lnTo>
                  <a:lnTo>
                    <a:pt x="1532198" y="1725332"/>
                  </a:lnTo>
                  <a:lnTo>
                    <a:pt x="0" y="1725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980923" y="73841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2"/>
                  </a:lnTo>
                  <a:lnTo>
                    <a:pt x="0" y="75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 rot="1482378">
              <a:off x="15150362" y="919418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141062" y="763811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2"/>
                  </a:lnTo>
                  <a:lnTo>
                    <a:pt x="0" y="75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 rot="1482378">
              <a:off x="18775354" y="971444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14980923" y="317352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2"/>
                  </a:lnTo>
                  <a:lnTo>
                    <a:pt x="0" y="75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 rot="1482378">
              <a:off x="15150362" y="3354534"/>
              <a:ext cx="1552063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medium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141062" y="3198927"/>
              <a:ext cx="1450799" cy="758043"/>
            </a:xfrm>
            <a:custGeom>
              <a:avLst/>
              <a:gdLst/>
              <a:ahLst/>
              <a:cxnLst/>
              <a:rect l="l" t="t" r="r" b="b"/>
              <a:pathLst>
                <a:path w="1450799" h="758043">
                  <a:moveTo>
                    <a:pt x="0" y="0"/>
                  </a:moveTo>
                  <a:lnTo>
                    <a:pt x="1450799" y="0"/>
                  </a:lnTo>
                  <a:lnTo>
                    <a:pt x="1450799" y="758042"/>
                  </a:lnTo>
                  <a:lnTo>
                    <a:pt x="0" y="75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 rot="1482378">
              <a:off x="18775354" y="3406560"/>
              <a:ext cx="711200" cy="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8"/>
                </a:lnSpc>
                <a:spcBef>
                  <a:spcPct val="0"/>
                </a:spcBef>
              </a:pPr>
              <a:r>
                <a:rPr lang="en-US" sz="1325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364758" y="7896246"/>
              <a:ext cx="2454206" cy="2454206"/>
            </a:xfrm>
            <a:custGeom>
              <a:avLst/>
              <a:gdLst/>
              <a:ahLst/>
              <a:cxnLst/>
              <a:rect l="l" t="t" r="r" b="b"/>
              <a:pathLst>
                <a:path w="2454206" h="2454206">
                  <a:moveTo>
                    <a:pt x="0" y="0"/>
                  </a:moveTo>
                  <a:lnTo>
                    <a:pt x="2454207" y="0"/>
                  </a:lnTo>
                  <a:lnTo>
                    <a:pt x="2454207" y="2454206"/>
                  </a:lnTo>
                  <a:lnTo>
                    <a:pt x="0" y="2454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7794587" y="10399896"/>
              <a:ext cx="3594549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권한이</a:t>
              </a: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없는</a:t>
              </a: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사용자</a:t>
              </a:r>
              <a:endParaRPr lang="en-US" sz="2599" b="1" dirty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25" name="AutoShape 25"/>
            <p:cNvSpPr/>
            <p:nvPr/>
          </p:nvSpPr>
          <p:spPr>
            <a:xfrm flipH="1" flipV="1">
              <a:off x="18492773" y="6191790"/>
              <a:ext cx="670739" cy="1690404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17446860" y="4300081"/>
              <a:ext cx="1381283" cy="1651758"/>
            </a:xfrm>
            <a:custGeom>
              <a:avLst/>
              <a:gdLst/>
              <a:ahLst/>
              <a:cxnLst/>
              <a:rect l="l" t="t" r="r" b="b"/>
              <a:pathLst>
                <a:path w="1381283" h="1651758">
                  <a:moveTo>
                    <a:pt x="0" y="0"/>
                  </a:moveTo>
                  <a:lnTo>
                    <a:pt x="1381283" y="0"/>
                  </a:lnTo>
                  <a:lnTo>
                    <a:pt x="1381283" y="1651758"/>
                  </a:lnTo>
                  <a:lnTo>
                    <a:pt x="0" y="1651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AutoShape 27"/>
            <p:cNvSpPr/>
            <p:nvPr/>
          </p:nvSpPr>
          <p:spPr>
            <a:xfrm flipH="1">
              <a:off x="16217089" y="6213537"/>
              <a:ext cx="1038019" cy="1493275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8" name="Freeform 28"/>
            <p:cNvSpPr/>
            <p:nvPr/>
          </p:nvSpPr>
          <p:spPr>
            <a:xfrm>
              <a:off x="13262264" y="7706812"/>
              <a:ext cx="2542385" cy="2551275"/>
            </a:xfrm>
            <a:custGeom>
              <a:avLst/>
              <a:gdLst/>
              <a:ahLst/>
              <a:cxnLst/>
              <a:rect l="l" t="t" r="r" b="b"/>
              <a:pathLst>
                <a:path w="2542385" h="2551275">
                  <a:moveTo>
                    <a:pt x="0" y="0"/>
                  </a:moveTo>
                  <a:lnTo>
                    <a:pt x="2542386" y="0"/>
                  </a:lnTo>
                  <a:lnTo>
                    <a:pt x="2542386" y="2551275"/>
                  </a:lnTo>
                  <a:lnTo>
                    <a:pt x="0" y="255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3170353" y="10249490"/>
              <a:ext cx="2846132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Event Bridge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8745720" y="7706812"/>
              <a:ext cx="2532333" cy="2541188"/>
            </a:xfrm>
            <a:custGeom>
              <a:avLst/>
              <a:gdLst/>
              <a:ahLst/>
              <a:cxnLst/>
              <a:rect l="l" t="t" r="r" b="b"/>
              <a:pathLst>
                <a:path w="2532333" h="2541188">
                  <a:moveTo>
                    <a:pt x="0" y="0"/>
                  </a:moveTo>
                  <a:lnTo>
                    <a:pt x="2532333" y="0"/>
                  </a:lnTo>
                  <a:lnTo>
                    <a:pt x="2532333" y="2541188"/>
                  </a:lnTo>
                  <a:lnTo>
                    <a:pt x="0" y="2541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9135240" y="10249490"/>
              <a:ext cx="2004445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Lambda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4346506" y="7706812"/>
              <a:ext cx="2506914" cy="2524506"/>
            </a:xfrm>
            <a:custGeom>
              <a:avLst/>
              <a:gdLst/>
              <a:ahLst/>
              <a:cxnLst/>
              <a:rect l="l" t="t" r="r" b="b"/>
              <a:pathLst>
                <a:path w="2506914" h="2524506">
                  <a:moveTo>
                    <a:pt x="0" y="0"/>
                  </a:moveTo>
                  <a:lnTo>
                    <a:pt x="2506914" y="0"/>
                  </a:lnTo>
                  <a:lnTo>
                    <a:pt x="2506914" y="2524507"/>
                  </a:lnTo>
                  <a:lnTo>
                    <a:pt x="0" y="2524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5097979" y="10183694"/>
              <a:ext cx="1003970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SNS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7706812"/>
              <a:ext cx="2454206" cy="2454206"/>
            </a:xfrm>
            <a:custGeom>
              <a:avLst/>
              <a:gdLst/>
              <a:ahLst/>
              <a:cxnLst/>
              <a:rect l="l" t="t" r="r" b="b"/>
              <a:pathLst>
                <a:path w="2454206" h="2454206">
                  <a:moveTo>
                    <a:pt x="0" y="0"/>
                  </a:moveTo>
                  <a:lnTo>
                    <a:pt x="2454206" y="0"/>
                  </a:lnTo>
                  <a:lnTo>
                    <a:pt x="2454206" y="2454207"/>
                  </a:lnTo>
                  <a:lnTo>
                    <a:pt x="0" y="245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139585" y="10183694"/>
              <a:ext cx="2238306" cy="5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보안</a:t>
              </a: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599" b="1" dirty="0" err="1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담당자</a:t>
              </a:r>
              <a:endParaRPr lang="en-US" sz="2599" b="1" dirty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36" name="AutoShape 36"/>
            <p:cNvSpPr/>
            <p:nvPr/>
          </p:nvSpPr>
          <p:spPr>
            <a:xfrm flipH="1">
              <a:off x="11351465" y="8972015"/>
              <a:ext cx="1793488" cy="0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7" name="AutoShape 37"/>
            <p:cNvSpPr/>
            <p:nvPr/>
          </p:nvSpPr>
          <p:spPr>
            <a:xfrm flipH="1">
              <a:off x="6888732" y="8933915"/>
              <a:ext cx="1793488" cy="0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8" name="AutoShape 38"/>
            <p:cNvSpPr/>
            <p:nvPr/>
          </p:nvSpPr>
          <p:spPr>
            <a:xfrm flipH="1">
              <a:off x="2377891" y="8946615"/>
              <a:ext cx="1793488" cy="0"/>
            </a:xfrm>
            <a:prstGeom prst="line">
              <a:avLst/>
            </a:prstGeom>
            <a:ln w="77023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673816" y="-180975"/>
              <a:ext cx="5832183" cy="988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00"/>
                </a:lnSpc>
                <a:spcBef>
                  <a:spcPct val="0"/>
                </a:spcBef>
              </a:pPr>
              <a:r>
                <a:rPr lang="en-US" sz="3787" b="1" dirty="0" err="1">
                  <a:solidFill>
                    <a:srgbClr val="292929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구성도</a:t>
              </a:r>
              <a:endPara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646691" y="2466771"/>
              <a:ext cx="158426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흐름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81315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6177320" y="2202592"/>
            <a:ext cx="12901933" cy="8542471"/>
            <a:chOff x="0" y="0"/>
            <a:chExt cx="17202577" cy="113899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02577" cy="11389962"/>
            </a:xfrm>
            <a:custGeom>
              <a:avLst/>
              <a:gdLst/>
              <a:ahLst/>
              <a:cxnLst/>
              <a:rect l="l" t="t" r="r" b="b"/>
              <a:pathLst>
                <a:path w="17202577" h="11389962">
                  <a:moveTo>
                    <a:pt x="0" y="0"/>
                  </a:moveTo>
                  <a:lnTo>
                    <a:pt x="17202577" y="0"/>
                  </a:lnTo>
                  <a:lnTo>
                    <a:pt x="17202577" y="11389962"/>
                  </a:lnTo>
                  <a:lnTo>
                    <a:pt x="0" y="11389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2194" t="-25905" b="-28441"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1430530" y="0"/>
              <a:ext cx="11929185" cy="9175127"/>
              <a:chOff x="0" y="0"/>
              <a:chExt cx="2338392" cy="17985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338392" cy="1798534"/>
              </a:xfrm>
              <a:custGeom>
                <a:avLst/>
                <a:gdLst/>
                <a:ahLst/>
                <a:cxnLst/>
                <a:rect l="l" t="t" r="r" b="b"/>
                <a:pathLst>
                  <a:path w="2338392" h="1798534">
                    <a:moveTo>
                      <a:pt x="37209" y="0"/>
                    </a:moveTo>
                    <a:lnTo>
                      <a:pt x="2301183" y="0"/>
                    </a:lnTo>
                    <a:cubicBezTo>
                      <a:pt x="2321733" y="0"/>
                      <a:pt x="2338392" y="16659"/>
                      <a:pt x="2338392" y="37209"/>
                    </a:cubicBezTo>
                    <a:lnTo>
                      <a:pt x="2338392" y="1761325"/>
                    </a:lnTo>
                    <a:cubicBezTo>
                      <a:pt x="2338392" y="1771193"/>
                      <a:pt x="2334472" y="1780658"/>
                      <a:pt x="2327494" y="1787636"/>
                    </a:cubicBezTo>
                    <a:cubicBezTo>
                      <a:pt x="2320516" y="1794614"/>
                      <a:pt x="2311052" y="1798534"/>
                      <a:pt x="2301183" y="1798534"/>
                    </a:cubicBezTo>
                    <a:lnTo>
                      <a:pt x="37209" y="1798534"/>
                    </a:lnTo>
                    <a:cubicBezTo>
                      <a:pt x="16659" y="1798534"/>
                      <a:pt x="0" y="1781875"/>
                      <a:pt x="0" y="1761325"/>
                    </a:cubicBezTo>
                    <a:lnTo>
                      <a:pt x="0" y="37209"/>
                    </a:lnTo>
                    <a:cubicBezTo>
                      <a:pt x="0" y="27340"/>
                      <a:pt x="3920" y="17876"/>
                      <a:pt x="10898" y="10898"/>
                    </a:cubicBezTo>
                    <a:cubicBezTo>
                      <a:pt x="17876" y="3920"/>
                      <a:pt x="27340" y="0"/>
                      <a:pt x="372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14300"/>
                <a:ext cx="2338392" cy="1912834"/>
              </a:xfrm>
              <a:prstGeom prst="rect">
                <a:avLst/>
              </a:prstGeom>
            </p:spPr>
            <p:txBody>
              <a:bodyPr lIns="51191" tIns="51191" rIns="51191" bIns="51191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8896437" y="3509665"/>
            <a:ext cx="5654451" cy="39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Macie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분류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작업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49019" cy="77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25940" y="1815284"/>
            <a:ext cx="5933360" cy="7974010"/>
          </a:xfrm>
          <a:custGeom>
            <a:avLst/>
            <a:gdLst/>
            <a:ahLst/>
            <a:cxnLst/>
            <a:rect l="l" t="t" r="r" b="b"/>
            <a:pathLst>
              <a:path w="5933360" h="7974010">
                <a:moveTo>
                  <a:pt x="0" y="0"/>
                </a:moveTo>
                <a:lnTo>
                  <a:pt x="5933360" y="0"/>
                </a:lnTo>
                <a:lnTo>
                  <a:pt x="5933360" y="7974010"/>
                </a:lnTo>
                <a:lnTo>
                  <a:pt x="0" y="797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96911" y="2177125"/>
            <a:ext cx="9512106" cy="895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create_classification_job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시간을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기준으로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고유한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>
                <a:solidFill>
                  <a:srgbClr val="7030A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"sensitive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-data-scan-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 err="1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datetime.datetime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.now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strftime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'%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Y%m%d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-%H%M%S'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.create_classification_job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jobType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'ONE_TIME'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(한 번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s3JobDefinition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AWS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ID,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스캔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bucketDefinitions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{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accountId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boto3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.client('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sts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').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get_caller_identity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'Account'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],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'buckets'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[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]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job_id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endParaRPr lang="en-US" sz="1806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)</a:t>
            </a: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  <a:spcBef>
                <a:spcPct val="0"/>
              </a:spcBef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96911" y="1774555"/>
            <a:ext cx="13677028" cy="3114523"/>
            <a:chOff x="0" y="0"/>
            <a:chExt cx="18236037" cy="4152697"/>
          </a:xfrm>
        </p:grpSpPr>
        <p:grpSp>
          <p:nvGrpSpPr>
            <p:cNvPr id="11" name="Group 11"/>
            <p:cNvGrpSpPr/>
            <p:nvPr/>
          </p:nvGrpSpPr>
          <p:grpSpPr>
            <a:xfrm>
              <a:off x="823335" y="3567109"/>
              <a:ext cx="3281124" cy="585588"/>
              <a:chOff x="0" y="0"/>
              <a:chExt cx="648123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48123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648123" h="115672">
                    <a:moveTo>
                      <a:pt x="0" y="0"/>
                    </a:moveTo>
                    <a:lnTo>
                      <a:pt x="648123" y="0"/>
                    </a:lnTo>
                    <a:lnTo>
                      <a:pt x="648123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648123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0" y="2584653"/>
              <a:ext cx="8940474" cy="0"/>
            </a:xfrm>
            <a:prstGeom prst="line">
              <a:avLst/>
            </a:prstGeom>
            <a:ln w="50800" cap="flat">
              <a:solidFill>
                <a:srgbClr val="FF02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2336897" y="2085288"/>
              <a:ext cx="3360684" cy="0"/>
            </a:xfrm>
            <a:prstGeom prst="line">
              <a:avLst/>
            </a:prstGeom>
            <a:ln w="50800" cap="flat">
              <a:solidFill>
                <a:srgbClr val="FF02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V="1">
              <a:off x="4072341" y="320505"/>
              <a:ext cx="8995588" cy="3603024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13067929" y="0"/>
              <a:ext cx="5168108" cy="465520"/>
              <a:chOff x="0" y="0"/>
              <a:chExt cx="1020861" cy="9195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20861" cy="91955"/>
              </a:xfrm>
              <a:custGeom>
                <a:avLst/>
                <a:gdLst/>
                <a:ahLst/>
                <a:cxnLst/>
                <a:rect l="l" t="t" r="r" b="b"/>
                <a:pathLst>
                  <a:path w="1020861" h="91955">
                    <a:moveTo>
                      <a:pt x="0" y="0"/>
                    </a:moveTo>
                    <a:lnTo>
                      <a:pt x="1020861" y="0"/>
                    </a:lnTo>
                    <a:lnTo>
                      <a:pt x="1020861" y="91955"/>
                    </a:lnTo>
                    <a:lnTo>
                      <a:pt x="0" y="919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20861" cy="130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49019" cy="77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25940" y="1815284"/>
            <a:ext cx="5933360" cy="7974010"/>
          </a:xfrm>
          <a:custGeom>
            <a:avLst/>
            <a:gdLst/>
            <a:ahLst/>
            <a:cxnLst/>
            <a:rect l="l" t="t" r="r" b="b"/>
            <a:pathLst>
              <a:path w="5933360" h="7974010">
                <a:moveTo>
                  <a:pt x="0" y="0"/>
                </a:moveTo>
                <a:lnTo>
                  <a:pt x="5933360" y="0"/>
                </a:lnTo>
                <a:lnTo>
                  <a:pt x="5933360" y="7974010"/>
                </a:lnTo>
                <a:lnTo>
                  <a:pt x="0" y="797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96911" y="2177125"/>
            <a:ext cx="9512106" cy="895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create_classification_job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시간을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기준으로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고유한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>
                <a:solidFill>
                  <a:srgbClr val="7030A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"sensitive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-data-scan-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 err="1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datetime.datetime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.now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strftime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'%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Y%m%d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-%H%M%S'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.create_classification_job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jobType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'ONE_TIME'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(한 번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s3JobDefinition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AWS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ID,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스캔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bucketDefinitions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{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accountId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boto3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.client('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sts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').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get_caller_identity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'Account'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],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'buckets'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[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]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job_id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endParaRPr lang="en-US" sz="1806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)</a:t>
            </a: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  <a:spcBef>
                <a:spcPct val="0"/>
              </a:spcBef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273198" y="4880968"/>
            <a:ext cx="12019422" cy="2736284"/>
            <a:chOff x="0" y="0"/>
            <a:chExt cx="16025896" cy="364837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281124" cy="585588"/>
              <a:chOff x="0" y="0"/>
              <a:chExt cx="648123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48123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648123" h="115672">
                    <a:moveTo>
                      <a:pt x="0" y="0"/>
                    </a:moveTo>
                    <a:lnTo>
                      <a:pt x="648123" y="0"/>
                    </a:lnTo>
                    <a:lnTo>
                      <a:pt x="648123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648123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3281124" y="292794"/>
              <a:ext cx="10456128" cy="3122825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3737252" y="3182859"/>
              <a:ext cx="2288644" cy="465520"/>
              <a:chOff x="0" y="0"/>
              <a:chExt cx="452078" cy="9195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52078" cy="91955"/>
              </a:xfrm>
              <a:custGeom>
                <a:avLst/>
                <a:gdLst/>
                <a:ahLst/>
                <a:cxnLst/>
                <a:rect l="l" t="t" r="r" b="b"/>
                <a:pathLst>
                  <a:path w="452078" h="91955">
                    <a:moveTo>
                      <a:pt x="0" y="0"/>
                    </a:moveTo>
                    <a:lnTo>
                      <a:pt x="452078" y="0"/>
                    </a:lnTo>
                    <a:lnTo>
                      <a:pt x="452078" y="91955"/>
                    </a:lnTo>
                    <a:lnTo>
                      <a:pt x="0" y="919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52078" cy="130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046810" y="4163696"/>
            <a:ext cx="12194380" cy="158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1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프로젝트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개요</a:t>
            </a:r>
            <a:endParaRPr lang="en-US" sz="8000" b="1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49019" cy="77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25940" y="1815284"/>
            <a:ext cx="5933360" cy="7974010"/>
          </a:xfrm>
          <a:custGeom>
            <a:avLst/>
            <a:gdLst/>
            <a:ahLst/>
            <a:cxnLst/>
            <a:rect l="l" t="t" r="r" b="b"/>
            <a:pathLst>
              <a:path w="5933360" h="7974010">
                <a:moveTo>
                  <a:pt x="0" y="0"/>
                </a:moveTo>
                <a:lnTo>
                  <a:pt x="5933360" y="0"/>
                </a:lnTo>
                <a:lnTo>
                  <a:pt x="5933360" y="7974010"/>
                </a:lnTo>
                <a:lnTo>
                  <a:pt x="0" y="797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96911" y="2177125"/>
            <a:ext cx="9512106" cy="89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create_classification_job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시간을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기준으로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고유한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>
                <a:solidFill>
                  <a:srgbClr val="7030A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"sensitive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-data-scan-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 err="1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datetime.datetime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.now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strftime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'%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Y%m%d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-%H%M%S'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.create_classification_job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jobType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'ONE_TIME'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(한 번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s3JobDefinition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AWS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ID,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스캔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bucketDefinitions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{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accountId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boto3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.client('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sts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').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get_caller_identity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'Account'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],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'buckets'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[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]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job_id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endParaRPr lang="en-US" sz="1806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)</a:t>
            </a: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  <a:spcBef>
                <a:spcPct val="0"/>
              </a:spcBef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273198" y="5372100"/>
            <a:ext cx="10920369" cy="4417194"/>
            <a:chOff x="0" y="0"/>
            <a:chExt cx="14560493" cy="606412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1647759" cy="3691229"/>
              <a:chOff x="0" y="0"/>
              <a:chExt cx="2300792" cy="72913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300792" cy="729132"/>
              </a:xfrm>
              <a:custGeom>
                <a:avLst/>
                <a:gdLst/>
                <a:ahLst/>
                <a:cxnLst/>
                <a:rect l="l" t="t" r="r" b="b"/>
                <a:pathLst>
                  <a:path w="2300792" h="729132">
                    <a:moveTo>
                      <a:pt x="0" y="0"/>
                    </a:moveTo>
                    <a:lnTo>
                      <a:pt x="2300792" y="0"/>
                    </a:lnTo>
                    <a:lnTo>
                      <a:pt x="2300792" y="729132"/>
                    </a:lnTo>
                    <a:lnTo>
                      <a:pt x="0" y="7291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300792" cy="7672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11647759" y="1845614"/>
              <a:ext cx="1667649" cy="3044995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2070323" y="4890609"/>
              <a:ext cx="2490169" cy="1173513"/>
              <a:chOff x="0" y="0"/>
              <a:chExt cx="491885" cy="23180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91885" cy="231805"/>
              </a:xfrm>
              <a:custGeom>
                <a:avLst/>
                <a:gdLst/>
                <a:ahLst/>
                <a:cxnLst/>
                <a:rect l="l" t="t" r="r" b="b"/>
                <a:pathLst>
                  <a:path w="491885" h="231805">
                    <a:moveTo>
                      <a:pt x="0" y="0"/>
                    </a:moveTo>
                    <a:lnTo>
                      <a:pt x="491885" y="0"/>
                    </a:lnTo>
                    <a:lnTo>
                      <a:pt x="491885" y="231805"/>
                    </a:lnTo>
                    <a:lnTo>
                      <a:pt x="0" y="2318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91885" cy="2699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49019" cy="77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25940" y="1815284"/>
            <a:ext cx="5933360" cy="7974010"/>
          </a:xfrm>
          <a:custGeom>
            <a:avLst/>
            <a:gdLst/>
            <a:ahLst/>
            <a:cxnLst/>
            <a:rect l="l" t="t" r="r" b="b"/>
            <a:pathLst>
              <a:path w="5933360" h="7974010">
                <a:moveTo>
                  <a:pt x="0" y="0"/>
                </a:moveTo>
                <a:lnTo>
                  <a:pt x="5933360" y="0"/>
                </a:lnTo>
                <a:lnTo>
                  <a:pt x="5933360" y="7974010"/>
                </a:lnTo>
                <a:lnTo>
                  <a:pt x="0" y="797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1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96911" y="2177125"/>
            <a:ext cx="9512106" cy="89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create_classification_job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시간을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기준으로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고유한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>
                <a:solidFill>
                  <a:srgbClr val="7030A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"sensitive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-data-scan-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 err="1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datetime.datetime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.now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strftime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'%</a:t>
            </a:r>
            <a:r>
              <a:rPr lang="en-US" sz="1806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Y%m%d</a:t>
            </a:r>
            <a:r>
              <a:rPr lang="en-US" sz="1806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-%H%M%S'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.create_classification_job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jobType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'ONE_TIME'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(한 번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s3JobDefinition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#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작업을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실행할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AWS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계정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ID,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스캔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대상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1806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bucketDefinitions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{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accountId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1806" b="1" dirty="0">
                <a:solidFill>
                  <a:srgbClr val="0D5B7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boto3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.client('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sts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').</a:t>
            </a:r>
            <a:r>
              <a:rPr lang="en-US" sz="180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get_caller_identity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'Account'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],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'buckets'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[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</a:t>
            </a: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]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1806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job_id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jobId</a:t>
            </a:r>
            <a:r>
              <a:rPr lang="en-US" sz="1806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1806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</a:p>
          <a:p>
            <a:pPr algn="l">
              <a:lnSpc>
                <a:spcPts val="3052"/>
              </a:lnSpc>
            </a:pPr>
            <a:endParaRPr lang="en-US" sz="1806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</a:t>
            </a:r>
            <a:r>
              <a:rPr lang="en-US" sz="1806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052"/>
              </a:lnSpc>
            </a:pPr>
            <a:r>
              <a:rPr lang="en-US" sz="180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1806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)</a:t>
            </a: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2556"/>
              </a:lnSpc>
              <a:spcBef>
                <a:spcPct val="0"/>
              </a:spcBef>
            </a:pPr>
            <a:endParaRPr lang="en-US" sz="1806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57771" y="1996150"/>
            <a:ext cx="12668422" cy="6957350"/>
            <a:chOff x="0" y="0"/>
            <a:chExt cx="16891230" cy="902658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8441000"/>
              <a:ext cx="4092730" cy="585588"/>
              <a:chOff x="0" y="0"/>
              <a:chExt cx="808440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08440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808440" h="115672">
                    <a:moveTo>
                      <a:pt x="0" y="0"/>
                    </a:moveTo>
                    <a:lnTo>
                      <a:pt x="808440" y="0"/>
                    </a:lnTo>
                    <a:lnTo>
                      <a:pt x="808440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08440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4095999" y="666259"/>
              <a:ext cx="10412702" cy="7755974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2757559" y="0"/>
              <a:ext cx="4133671" cy="666259"/>
              <a:chOff x="0" y="0"/>
              <a:chExt cx="816528" cy="13160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6528" cy="131607"/>
              </a:xfrm>
              <a:custGeom>
                <a:avLst/>
                <a:gdLst/>
                <a:ahLst/>
                <a:cxnLst/>
                <a:rect l="l" t="t" r="r" b="b"/>
                <a:pathLst>
                  <a:path w="816528" h="131607">
                    <a:moveTo>
                      <a:pt x="0" y="0"/>
                    </a:moveTo>
                    <a:lnTo>
                      <a:pt x="816528" y="0"/>
                    </a:lnTo>
                    <a:lnTo>
                      <a:pt x="816528" y="131607"/>
                    </a:lnTo>
                    <a:lnTo>
                      <a:pt x="0" y="1316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6528" cy="1697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흐름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81315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1723662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6177320" y="2202592"/>
            <a:ext cx="12901933" cy="8542471"/>
          </a:xfrm>
          <a:custGeom>
            <a:avLst/>
            <a:gdLst/>
            <a:ahLst/>
            <a:cxnLst/>
            <a:rect l="l" t="t" r="r" b="b"/>
            <a:pathLst>
              <a:path w="12901933" h="8542471">
                <a:moveTo>
                  <a:pt x="0" y="0"/>
                </a:moveTo>
                <a:lnTo>
                  <a:pt x="12901933" y="0"/>
                </a:lnTo>
                <a:lnTo>
                  <a:pt x="12901933" y="8542472"/>
                </a:lnTo>
                <a:lnTo>
                  <a:pt x="0" y="854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2194" t="-25905" b="-28441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250218" y="2202592"/>
            <a:ext cx="8946889" cy="6881345"/>
            <a:chOff x="0" y="0"/>
            <a:chExt cx="2338392" cy="17985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38392" cy="1798534"/>
            </a:xfrm>
            <a:custGeom>
              <a:avLst/>
              <a:gdLst/>
              <a:ahLst/>
              <a:cxnLst/>
              <a:rect l="l" t="t" r="r" b="b"/>
              <a:pathLst>
                <a:path w="2338392" h="1798534">
                  <a:moveTo>
                    <a:pt x="37209" y="0"/>
                  </a:moveTo>
                  <a:lnTo>
                    <a:pt x="2301183" y="0"/>
                  </a:lnTo>
                  <a:cubicBezTo>
                    <a:pt x="2321733" y="0"/>
                    <a:pt x="2338392" y="16659"/>
                    <a:pt x="2338392" y="37209"/>
                  </a:cubicBezTo>
                  <a:lnTo>
                    <a:pt x="2338392" y="1761325"/>
                  </a:lnTo>
                  <a:cubicBezTo>
                    <a:pt x="2338392" y="1771193"/>
                    <a:pt x="2334472" y="1780658"/>
                    <a:pt x="2327494" y="1787636"/>
                  </a:cubicBezTo>
                  <a:cubicBezTo>
                    <a:pt x="2320516" y="1794614"/>
                    <a:pt x="2311052" y="1798534"/>
                    <a:pt x="2301183" y="1798534"/>
                  </a:cubicBezTo>
                  <a:lnTo>
                    <a:pt x="37209" y="1798534"/>
                  </a:lnTo>
                  <a:cubicBezTo>
                    <a:pt x="16659" y="1798534"/>
                    <a:pt x="0" y="1781875"/>
                    <a:pt x="0" y="1761325"/>
                  </a:cubicBezTo>
                  <a:lnTo>
                    <a:pt x="0" y="37209"/>
                  </a:lnTo>
                  <a:cubicBezTo>
                    <a:pt x="0" y="27340"/>
                    <a:pt x="3920" y="17876"/>
                    <a:pt x="10898" y="10898"/>
                  </a:cubicBezTo>
                  <a:cubicBezTo>
                    <a:pt x="17876" y="3920"/>
                    <a:pt x="27340" y="0"/>
                    <a:pt x="372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2338392" cy="1912834"/>
            </a:xfrm>
            <a:prstGeom prst="rect">
              <a:avLst/>
            </a:prstGeom>
          </p:spPr>
          <p:txBody>
            <a:bodyPr lIns="51191" tIns="51191" rIns="51191" bIns="51191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896437" y="3509665"/>
            <a:ext cx="5654451" cy="39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82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Macie </a:t>
            </a:r>
            <a:r>
              <a:rPr lang="en-US" sz="282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분류</a:t>
            </a:r>
            <a:r>
              <a:rPr lang="en-US" sz="282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작업</a:t>
            </a:r>
            <a:r>
              <a:rPr lang="en-US" sz="282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1723662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9396437" y="4595089"/>
            <a:ext cx="5005363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282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459972" y="3830381"/>
            <a:ext cx="1196247" cy="439191"/>
            <a:chOff x="0" y="0"/>
            <a:chExt cx="315061" cy="115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5061" cy="115672"/>
            </a:xfrm>
            <a:custGeom>
              <a:avLst/>
              <a:gdLst/>
              <a:ahLst/>
              <a:cxnLst/>
              <a:rect l="l" t="t" r="r" b="b"/>
              <a:pathLst>
                <a:path w="315061" h="115672">
                  <a:moveTo>
                    <a:pt x="0" y="0"/>
                  </a:moveTo>
                  <a:lnTo>
                    <a:pt x="315061" y="0"/>
                  </a:lnTo>
                  <a:lnTo>
                    <a:pt x="315061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15061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440517" y="4238943"/>
            <a:ext cx="1196247" cy="439191"/>
            <a:chOff x="0" y="0"/>
            <a:chExt cx="315061" cy="115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5061" cy="115672"/>
            </a:xfrm>
            <a:custGeom>
              <a:avLst/>
              <a:gdLst/>
              <a:ahLst/>
              <a:cxnLst/>
              <a:rect l="l" t="t" r="r" b="b"/>
              <a:pathLst>
                <a:path w="315061" h="115672">
                  <a:moveTo>
                    <a:pt x="0" y="0"/>
                  </a:moveTo>
                  <a:lnTo>
                    <a:pt x="315061" y="0"/>
                  </a:lnTo>
                  <a:lnTo>
                    <a:pt x="315061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15061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421062" y="4704309"/>
            <a:ext cx="1974460" cy="439191"/>
            <a:chOff x="0" y="0"/>
            <a:chExt cx="520022" cy="115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0022" cy="115672"/>
            </a:xfrm>
            <a:custGeom>
              <a:avLst/>
              <a:gdLst/>
              <a:ahLst/>
              <a:cxnLst/>
              <a:rect l="l" t="t" r="r" b="b"/>
              <a:pathLst>
                <a:path w="520022" h="115672">
                  <a:moveTo>
                    <a:pt x="0" y="0"/>
                  </a:moveTo>
                  <a:lnTo>
                    <a:pt x="520022" y="0"/>
                  </a:lnTo>
                  <a:lnTo>
                    <a:pt x="520022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20022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404199"/>
            <a:ext cx="16814517" cy="863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=1,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severity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None)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payload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"name"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"regex"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"description"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severityLevels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occurrencesThreshold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threshold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"severity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10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tags"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:tags</a:t>
            </a: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Macie API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호출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macie2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.create_custom_data_identifier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**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payload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7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7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398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421062" y="5143500"/>
            <a:ext cx="2402477" cy="439191"/>
            <a:chOff x="0" y="0"/>
            <a:chExt cx="632751" cy="115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2751" cy="115672"/>
            </a:xfrm>
            <a:custGeom>
              <a:avLst/>
              <a:gdLst/>
              <a:ahLst/>
              <a:cxnLst/>
              <a:rect l="l" t="t" r="r" b="b"/>
              <a:pathLst>
                <a:path w="632751" h="115672">
                  <a:moveTo>
                    <a:pt x="0" y="0"/>
                  </a:moveTo>
                  <a:lnTo>
                    <a:pt x="632751" y="0"/>
                  </a:lnTo>
                  <a:lnTo>
                    <a:pt x="632751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2751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62400" y="5582691"/>
            <a:ext cx="7772400" cy="588915"/>
            <a:chOff x="0" y="0"/>
            <a:chExt cx="1927679" cy="1156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679" cy="115672"/>
            </a:xfrm>
            <a:custGeom>
              <a:avLst/>
              <a:gdLst/>
              <a:ahLst/>
              <a:cxnLst/>
              <a:rect l="l" t="t" r="r" b="b"/>
              <a:pathLst>
                <a:path w="1927679" h="115672">
                  <a:moveTo>
                    <a:pt x="0" y="0"/>
                  </a:moveTo>
                  <a:lnTo>
                    <a:pt x="1927679" y="0"/>
                  </a:lnTo>
                  <a:lnTo>
                    <a:pt x="1927679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27679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2393668" y="3274419"/>
            <a:ext cx="5379182" cy="4858284"/>
            <a:chOff x="0" y="0"/>
            <a:chExt cx="7172243" cy="647771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855997"/>
              <a:ext cx="7172243" cy="5621716"/>
              <a:chOff x="0" y="0"/>
              <a:chExt cx="1416739" cy="111046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303959" y="-95250"/>
              <a:ext cx="4632046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민감도가</a:t>
              </a:r>
              <a:r>
                <a:rPr lang="en-US" sz="30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높은</a:t>
              </a:r>
              <a:r>
                <a:rPr lang="en-US" sz="30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</a:t>
              </a:r>
              <a:endParaRPr 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1019175"/>
            <a:ext cx="11975088" cy="1005550"/>
            <a:chOff x="0" y="0"/>
            <a:chExt cx="15966784" cy="134073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700"/>
              <a:ext cx="1238721" cy="1328034"/>
              <a:chOff x="0" y="0"/>
              <a:chExt cx="649019" cy="69581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49019" cy="695814"/>
              </a:xfrm>
              <a:custGeom>
                <a:avLst/>
                <a:gdLst/>
                <a:ahLst/>
                <a:cxnLst/>
                <a:rect l="l" t="t" r="r" b="b"/>
                <a:pathLst>
                  <a:path w="649019" h="695814">
                    <a:moveTo>
                      <a:pt x="0" y="0"/>
                    </a:moveTo>
                    <a:lnTo>
                      <a:pt x="649019" y="0"/>
                    </a:lnTo>
                    <a:lnTo>
                      <a:pt x="649019" y="695814"/>
                    </a:lnTo>
                    <a:lnTo>
                      <a:pt x="0" y="695814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14300"/>
                <a:ext cx="649019" cy="8101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351417" cy="1340734"/>
            </a:xfrm>
            <a:custGeom>
              <a:avLst/>
              <a:gdLst/>
              <a:ahLst/>
              <a:cxnLst/>
              <a:rect l="l" t="t" r="r" b="b"/>
              <a:pathLst>
                <a:path w="1351417" h="1340734">
                  <a:moveTo>
                    <a:pt x="0" y="0"/>
                  </a:moveTo>
                  <a:lnTo>
                    <a:pt x="1351417" y="0"/>
                  </a:lnTo>
                  <a:lnTo>
                    <a:pt x="1351417" y="1340734"/>
                  </a:lnTo>
                  <a:lnTo>
                    <a:pt x="0" y="1340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59331" y="115269"/>
              <a:ext cx="14307453" cy="988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00"/>
                </a:lnSpc>
                <a:spcBef>
                  <a:spcPct val="0"/>
                </a:spcBef>
              </a:pPr>
              <a:r>
                <a:rPr lang="en-US" sz="3787" b="1" dirty="0" err="1">
                  <a:solidFill>
                    <a:srgbClr val="292929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개인정보보호법</a:t>
              </a:r>
              <a:endPara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20847" y="4372880"/>
            <a:ext cx="3524824" cy="1289415"/>
            <a:chOff x="0" y="0"/>
            <a:chExt cx="4699766" cy="1719220"/>
          </a:xfrm>
        </p:grpSpPr>
        <p:sp>
          <p:nvSpPr>
            <p:cNvPr id="9" name="Freeform 9"/>
            <p:cNvSpPr/>
            <p:nvPr/>
          </p:nvSpPr>
          <p:spPr>
            <a:xfrm>
              <a:off x="1492448" y="0"/>
              <a:ext cx="1714870" cy="1118953"/>
            </a:xfrm>
            <a:custGeom>
              <a:avLst/>
              <a:gdLst/>
              <a:ahLst/>
              <a:cxnLst/>
              <a:rect l="l" t="t" r="r" b="b"/>
              <a:pathLst>
                <a:path w="1714870" h="1118953">
                  <a:moveTo>
                    <a:pt x="0" y="0"/>
                  </a:moveTo>
                  <a:lnTo>
                    <a:pt x="1714870" y="0"/>
                  </a:lnTo>
                  <a:lnTo>
                    <a:pt x="1714870" y="1118953"/>
                  </a:lnTo>
                  <a:lnTo>
                    <a:pt x="0" y="1118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1101444"/>
              <a:ext cx="4699766" cy="61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3"/>
                </a:lnSpc>
                <a:spcBef>
                  <a:spcPct val="0"/>
                </a:spcBef>
              </a:pPr>
              <a:r>
                <a:rPr lang="en-US" sz="2363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주민등록번호</a:t>
              </a:r>
              <a:endParaRPr lang="en-US" sz="2363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99983" y="6482654"/>
            <a:ext cx="5966553" cy="1205559"/>
            <a:chOff x="0" y="0"/>
            <a:chExt cx="7955403" cy="1607411"/>
          </a:xfrm>
        </p:grpSpPr>
        <p:sp>
          <p:nvSpPr>
            <p:cNvPr id="12" name="Freeform 12"/>
            <p:cNvSpPr/>
            <p:nvPr/>
          </p:nvSpPr>
          <p:spPr>
            <a:xfrm>
              <a:off x="3160392" y="0"/>
              <a:ext cx="1700942" cy="1005682"/>
            </a:xfrm>
            <a:custGeom>
              <a:avLst/>
              <a:gdLst/>
              <a:ahLst/>
              <a:cxnLst/>
              <a:rect l="l" t="t" r="r" b="b"/>
              <a:pathLst>
                <a:path w="1700942" h="1005682">
                  <a:moveTo>
                    <a:pt x="0" y="0"/>
                  </a:moveTo>
                  <a:lnTo>
                    <a:pt x="1700942" y="0"/>
                  </a:lnTo>
                  <a:lnTo>
                    <a:pt x="1700942" y="1005682"/>
                  </a:lnTo>
                  <a:lnTo>
                    <a:pt x="0" y="100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989806"/>
              <a:ext cx="7955403" cy="617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8"/>
                </a:lnSpc>
                <a:spcBef>
                  <a:spcPct val="0"/>
                </a:spcBef>
              </a:pPr>
              <a:r>
                <a:rPr lang="en-US" sz="236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신용카드번호</a:t>
              </a:r>
              <a:endParaRPr lang="en-US" sz="236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86047" y="3274419"/>
            <a:ext cx="5379182" cy="4858284"/>
            <a:chOff x="0" y="0"/>
            <a:chExt cx="7172243" cy="647771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855997"/>
              <a:ext cx="7172243" cy="5621716"/>
              <a:chOff x="0" y="0"/>
              <a:chExt cx="1416739" cy="111046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16739" cy="1110462"/>
              </a:xfrm>
              <a:custGeom>
                <a:avLst/>
                <a:gdLst/>
                <a:ahLst/>
                <a:cxnLst/>
                <a:rect l="l" t="t" r="r" b="b"/>
                <a:pathLst>
                  <a:path w="1416739" h="1110462">
                    <a:moveTo>
                      <a:pt x="0" y="0"/>
                    </a:moveTo>
                    <a:lnTo>
                      <a:pt x="1416739" y="0"/>
                    </a:lnTo>
                    <a:lnTo>
                      <a:pt x="1416739" y="1110462"/>
                    </a:lnTo>
                    <a:lnTo>
                      <a:pt x="0" y="1110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203858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416739" cy="1148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28859" y="-95250"/>
              <a:ext cx="4256256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보호</a:t>
              </a:r>
              <a:r>
                <a:rPr lang="en-US" sz="30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대상</a:t>
              </a:r>
              <a:r>
                <a:rPr lang="en-US" sz="30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정보</a:t>
              </a:r>
              <a:endParaRPr 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75849" y="4372880"/>
            <a:ext cx="1399580" cy="1264043"/>
            <a:chOff x="0" y="0"/>
            <a:chExt cx="1866106" cy="1685391"/>
          </a:xfrm>
        </p:grpSpPr>
        <p:sp>
          <p:nvSpPr>
            <p:cNvPr id="25" name="Freeform 25"/>
            <p:cNvSpPr/>
            <p:nvPr/>
          </p:nvSpPr>
          <p:spPr>
            <a:xfrm>
              <a:off x="222832" y="0"/>
              <a:ext cx="1420442" cy="1216253"/>
            </a:xfrm>
            <a:custGeom>
              <a:avLst/>
              <a:gdLst/>
              <a:ahLst/>
              <a:cxnLst/>
              <a:rect l="l" t="t" r="r" b="b"/>
              <a:pathLst>
                <a:path w="1420442" h="1216253">
                  <a:moveTo>
                    <a:pt x="0" y="0"/>
                  </a:moveTo>
                  <a:lnTo>
                    <a:pt x="1420442" y="0"/>
                  </a:lnTo>
                  <a:lnTo>
                    <a:pt x="1420442" y="1216253"/>
                  </a:lnTo>
                  <a:lnTo>
                    <a:pt x="0" y="1216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1143508"/>
              <a:ext cx="1866106" cy="541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  <a:spcBef>
                  <a:spcPct val="0"/>
                </a:spcBef>
              </a:pPr>
              <a:r>
                <a:rPr lang="en-US" sz="2395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이메일주소</a:t>
              </a:r>
              <a:endParaRPr lang="en-US" sz="2395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86821" y="6482654"/>
            <a:ext cx="1119634" cy="1357102"/>
            <a:chOff x="0" y="0"/>
            <a:chExt cx="1492845" cy="1809469"/>
          </a:xfrm>
        </p:grpSpPr>
        <p:sp>
          <p:nvSpPr>
            <p:cNvPr id="28" name="Freeform 28"/>
            <p:cNvSpPr/>
            <p:nvPr/>
          </p:nvSpPr>
          <p:spPr>
            <a:xfrm>
              <a:off x="70259" y="0"/>
              <a:ext cx="1215518" cy="1215518"/>
            </a:xfrm>
            <a:custGeom>
              <a:avLst/>
              <a:gdLst/>
              <a:ahLst/>
              <a:cxnLst/>
              <a:rect l="l" t="t" r="r" b="b"/>
              <a:pathLst>
                <a:path w="1215518" h="1215518">
                  <a:moveTo>
                    <a:pt x="0" y="0"/>
                  </a:moveTo>
                  <a:lnTo>
                    <a:pt x="1215519" y="0"/>
                  </a:lnTo>
                  <a:lnTo>
                    <a:pt x="1215519" y="1215518"/>
                  </a:lnTo>
                  <a:lnTo>
                    <a:pt x="0" y="121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0" y="1267586"/>
              <a:ext cx="1492845" cy="541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  <a:spcBef>
                  <a:spcPct val="0"/>
                </a:spcBef>
              </a:pPr>
              <a:r>
                <a:rPr lang="en-US" sz="2395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전화번호</a:t>
              </a:r>
              <a:endParaRPr lang="en-US" sz="2395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189601" y="3635486"/>
            <a:ext cx="12888599" cy="534087"/>
            <a:chOff x="0" y="0"/>
            <a:chExt cx="3289189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9189" cy="140665"/>
            </a:xfrm>
            <a:custGeom>
              <a:avLst/>
              <a:gdLst/>
              <a:ahLst/>
              <a:cxnLst/>
              <a:rect l="l" t="t" r="r" b="b"/>
              <a:pathLst>
                <a:path w="3289189" h="140665">
                  <a:moveTo>
                    <a:pt x="0" y="0"/>
                  </a:moveTo>
                  <a:lnTo>
                    <a:pt x="3289189" y="0"/>
                  </a:lnTo>
                  <a:lnTo>
                    <a:pt x="3289189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289189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99111"/>
            <a:ext cx="10297240" cy="33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Macie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를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S3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Adobe Heiti Std R" panose="020B0400000000000000" pitchFamily="34" charset="-128"/>
              <a:ea typeface="Adobe Heiti Std R" panose="020B0400000000000000" pitchFamily="34" charset="-128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6400" y="4686300"/>
            <a:ext cx="15111547" cy="91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56"/>
              </a:lnSpc>
              <a:spcBef>
                <a:spcPct val="0"/>
              </a:spcBef>
            </a:pPr>
            <a:r>
              <a:rPr lang="en-US" sz="4648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“AWS </a:t>
            </a:r>
            <a:r>
              <a:rPr lang="en-US" sz="4648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4648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4648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4648" b="1" dirty="0" err="1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4648" b="1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err="1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4648" b="1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err="1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4648" b="1" dirty="0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및 </a:t>
            </a:r>
            <a:r>
              <a:rPr lang="en-US" sz="4648" b="1" dirty="0" err="1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</a:t>
            </a:r>
            <a:r>
              <a:rPr lang="en-US" sz="4648" b="1" dirty="0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4648" b="1" dirty="0" err="1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강화</a:t>
            </a:r>
            <a:r>
              <a:rPr lang="en-US" sz="4648" b="1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”</a:t>
            </a:r>
            <a:endParaRPr lang="en-US" sz="4648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200400" y="4152900"/>
            <a:ext cx="14935200" cy="534087"/>
            <a:chOff x="0" y="0"/>
            <a:chExt cx="3830260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30260" cy="140665"/>
            </a:xfrm>
            <a:custGeom>
              <a:avLst/>
              <a:gdLst/>
              <a:ahLst/>
              <a:cxnLst/>
              <a:rect l="l" t="t" r="r" b="b"/>
              <a:pathLst>
                <a:path w="3830260" h="140665">
                  <a:moveTo>
                    <a:pt x="0" y="0"/>
                  </a:moveTo>
                  <a:lnTo>
                    <a:pt x="3830260" y="0"/>
                  </a:lnTo>
                  <a:lnTo>
                    <a:pt x="3830260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30260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174383" y="4561788"/>
            <a:ext cx="11469059" cy="534087"/>
            <a:chOff x="0" y="0"/>
            <a:chExt cx="3020658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20658" cy="140665"/>
            </a:xfrm>
            <a:custGeom>
              <a:avLst/>
              <a:gdLst/>
              <a:ahLst/>
              <a:cxnLst/>
              <a:rect l="l" t="t" r="r" b="b"/>
              <a:pathLst>
                <a:path w="3020658" h="140665">
                  <a:moveTo>
                    <a:pt x="0" y="0"/>
                  </a:moveTo>
                  <a:lnTo>
                    <a:pt x="3020658" y="0"/>
                  </a:lnTo>
                  <a:lnTo>
                    <a:pt x="3020658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20658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280906" y="6623680"/>
            <a:ext cx="14778494" cy="805821"/>
            <a:chOff x="0" y="-38100"/>
            <a:chExt cx="3810220" cy="212233"/>
          </a:xfrm>
        </p:grpSpPr>
        <p:sp>
          <p:nvSpPr>
            <p:cNvPr id="10" name="Freeform 10"/>
            <p:cNvSpPr/>
            <p:nvPr/>
          </p:nvSpPr>
          <p:spPr>
            <a:xfrm>
              <a:off x="0" y="33468"/>
              <a:ext cx="3810220" cy="140665"/>
            </a:xfrm>
            <a:custGeom>
              <a:avLst/>
              <a:gdLst/>
              <a:ahLst/>
              <a:cxnLst/>
              <a:rect l="l" t="t" r="r" b="b"/>
              <a:pathLst>
                <a:path w="3810220" h="140665">
                  <a:moveTo>
                    <a:pt x="0" y="0"/>
                  </a:moveTo>
                  <a:lnTo>
                    <a:pt x="3810220" y="0"/>
                  </a:lnTo>
                  <a:lnTo>
                    <a:pt x="3810220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10220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326559" y="7352613"/>
            <a:ext cx="10160841" cy="534087"/>
            <a:chOff x="0" y="0"/>
            <a:chExt cx="2548735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8735" cy="140665"/>
            </a:xfrm>
            <a:custGeom>
              <a:avLst/>
              <a:gdLst/>
              <a:ahLst/>
              <a:cxnLst/>
              <a:rect l="l" t="t" r="r" b="b"/>
              <a:pathLst>
                <a:path w="2548735" h="140665">
                  <a:moveTo>
                    <a:pt x="0" y="0"/>
                  </a:moveTo>
                  <a:lnTo>
                    <a:pt x="2548735" y="0"/>
                  </a:lnTo>
                  <a:lnTo>
                    <a:pt x="2548735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48735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148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235253" y="7809813"/>
            <a:ext cx="9947347" cy="534087"/>
            <a:chOff x="0" y="0"/>
            <a:chExt cx="2548735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8735" cy="140665"/>
            </a:xfrm>
            <a:custGeom>
              <a:avLst/>
              <a:gdLst/>
              <a:ahLst/>
              <a:cxnLst/>
              <a:rect l="l" t="t" r="r" b="b"/>
              <a:pathLst>
                <a:path w="2548735" h="140665">
                  <a:moveTo>
                    <a:pt x="0" y="0"/>
                  </a:moveTo>
                  <a:lnTo>
                    <a:pt x="2548735" y="0"/>
                  </a:lnTo>
                  <a:lnTo>
                    <a:pt x="2548735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48735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3198" y="2336840"/>
            <a:ext cx="16091002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 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HIGH: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높은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6자리 숫자-7자리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123456-1234567)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신용카드번호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4-4-4-4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카드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1234-5678-1234-5678)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{3}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계좌번호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3자리-2자리-6자리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123-45-678901)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endParaRPr lang="en-US" sz="2109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MEDIUM: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중간인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{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"[a-zA-Z0-9._%+-]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@[a-zA-Z0-9.-]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+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\.[a-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zA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-Z]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일반적인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이메일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example@email.com)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"[가-힣]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{2,4}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2~4자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길이의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한글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홍길동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김철수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"010-\d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-\d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{4}",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전화번호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010-0000-0000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휴대전화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번호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109" b="1" dirty="0" err="1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A4191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"\b\d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{5}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\b"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주소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): 5자리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숫자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형식의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우편번호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(예: 12345)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235253" y="8267013"/>
            <a:ext cx="9871147" cy="534087"/>
            <a:chOff x="0" y="0"/>
            <a:chExt cx="2524688" cy="14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4688" cy="140665"/>
            </a:xfrm>
            <a:custGeom>
              <a:avLst/>
              <a:gdLst/>
              <a:ahLst/>
              <a:cxnLst/>
              <a:rect l="l" t="t" r="r" b="b"/>
              <a:pathLst>
                <a:path w="2524688" h="140665">
                  <a:moveTo>
                    <a:pt x="0" y="0"/>
                  </a:moveTo>
                  <a:lnTo>
                    <a:pt x="2524688" y="0"/>
                  </a:lnTo>
                  <a:lnTo>
                    <a:pt x="2524688" y="140665"/>
                  </a:lnTo>
                  <a:lnTo>
                    <a:pt x="0" y="140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24688" cy="17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2510" y="1996150"/>
            <a:ext cx="8265494" cy="8107411"/>
          </a:xfrm>
          <a:custGeom>
            <a:avLst/>
            <a:gdLst/>
            <a:ahLst/>
            <a:cxnLst/>
            <a:rect l="l" t="t" r="r" b="b"/>
            <a:pathLst>
              <a:path w="8265494" h="8107411">
                <a:moveTo>
                  <a:pt x="0" y="0"/>
                </a:moveTo>
                <a:lnTo>
                  <a:pt x="8265494" y="0"/>
                </a:lnTo>
                <a:lnTo>
                  <a:pt x="8265494" y="8107411"/>
                </a:lnTo>
                <a:lnTo>
                  <a:pt x="0" y="81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192" y="4258133"/>
            <a:ext cx="9154823" cy="364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SSN Identifier  -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identifiers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ssn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09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"Korean SSN Pattern"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[-]\d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{7}",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한국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EF17B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84365" y="1996150"/>
            <a:ext cx="10341575" cy="3656380"/>
            <a:chOff x="0" y="0"/>
            <a:chExt cx="13788767" cy="487517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4289585"/>
              <a:ext cx="5358568" cy="585588"/>
              <a:chOff x="0" y="0"/>
              <a:chExt cx="1058483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58483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1058483" h="115672">
                    <a:moveTo>
                      <a:pt x="0" y="0"/>
                    </a:moveTo>
                    <a:lnTo>
                      <a:pt x="1058483" y="0"/>
                    </a:lnTo>
                    <a:lnTo>
                      <a:pt x="1058483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58483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5364020" y="232760"/>
              <a:ext cx="6126840" cy="4369265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1490860" y="0"/>
              <a:ext cx="2297907" cy="465520"/>
              <a:chOff x="0" y="0"/>
              <a:chExt cx="453908" cy="9195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53908" cy="91955"/>
              </a:xfrm>
              <a:custGeom>
                <a:avLst/>
                <a:gdLst/>
                <a:ahLst/>
                <a:cxnLst/>
                <a:rect l="l" t="t" r="r" b="b"/>
                <a:pathLst>
                  <a:path w="453908" h="91955">
                    <a:moveTo>
                      <a:pt x="0" y="0"/>
                    </a:moveTo>
                    <a:lnTo>
                      <a:pt x="453908" y="0"/>
                    </a:lnTo>
                    <a:lnTo>
                      <a:pt x="453908" y="91955"/>
                    </a:lnTo>
                    <a:lnTo>
                      <a:pt x="0" y="919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53908" cy="130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2510" y="1996150"/>
            <a:ext cx="8265494" cy="8107411"/>
          </a:xfrm>
          <a:custGeom>
            <a:avLst/>
            <a:gdLst/>
            <a:ahLst/>
            <a:cxnLst/>
            <a:rect l="l" t="t" r="r" b="b"/>
            <a:pathLst>
              <a:path w="8265494" h="8107411">
                <a:moveTo>
                  <a:pt x="0" y="0"/>
                </a:moveTo>
                <a:lnTo>
                  <a:pt x="8265494" y="0"/>
                </a:lnTo>
                <a:lnTo>
                  <a:pt x="8265494" y="8107411"/>
                </a:lnTo>
                <a:lnTo>
                  <a:pt x="0" y="81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192" y="4258133"/>
            <a:ext cx="9154823" cy="364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SSN Identifier  -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identifiers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ssn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09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"Korean SSN Pattern"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[-]\d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{7}",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한국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EF17B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84365" y="4674856"/>
            <a:ext cx="11450361" cy="1403575"/>
            <a:chOff x="0" y="0"/>
            <a:chExt cx="15267149" cy="187143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1285845"/>
              <a:ext cx="3921252" cy="585588"/>
              <a:chOff x="0" y="0"/>
              <a:chExt cx="774568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74568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774568" h="115672">
                    <a:moveTo>
                      <a:pt x="0" y="0"/>
                    </a:moveTo>
                    <a:lnTo>
                      <a:pt x="774568" y="0"/>
                    </a:lnTo>
                    <a:lnTo>
                      <a:pt x="774568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774568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3932313" y="571556"/>
              <a:ext cx="7558547" cy="991573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1490860" y="0"/>
              <a:ext cx="3776289" cy="1143112"/>
              <a:chOff x="0" y="0"/>
              <a:chExt cx="745934" cy="225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45934" cy="225800"/>
              </a:xfrm>
              <a:custGeom>
                <a:avLst/>
                <a:gdLst/>
                <a:ahLst/>
                <a:cxnLst/>
                <a:rect l="l" t="t" r="r" b="b"/>
                <a:pathLst>
                  <a:path w="745934" h="225800">
                    <a:moveTo>
                      <a:pt x="0" y="0"/>
                    </a:moveTo>
                    <a:lnTo>
                      <a:pt x="745934" y="0"/>
                    </a:lnTo>
                    <a:lnTo>
                      <a:pt x="745934" y="225800"/>
                    </a:lnTo>
                    <a:lnTo>
                      <a:pt x="0" y="225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745934" cy="263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2510" y="1996150"/>
            <a:ext cx="8265494" cy="8107411"/>
          </a:xfrm>
          <a:custGeom>
            <a:avLst/>
            <a:gdLst/>
            <a:ahLst/>
            <a:cxnLst/>
            <a:rect l="l" t="t" r="r" b="b"/>
            <a:pathLst>
              <a:path w="8265494" h="8107411">
                <a:moveTo>
                  <a:pt x="0" y="0"/>
                </a:moveTo>
                <a:lnTo>
                  <a:pt x="8265494" y="0"/>
                </a:lnTo>
                <a:lnTo>
                  <a:pt x="8265494" y="8107411"/>
                </a:lnTo>
                <a:lnTo>
                  <a:pt x="0" y="81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192" y="4258133"/>
            <a:ext cx="9154823" cy="364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SSN Identifier  -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identifiers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ssn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09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"Korean SSN Pattern"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[-]\d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{7}",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한국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EF17B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84365" y="3614365"/>
            <a:ext cx="10341575" cy="2923990"/>
            <a:chOff x="0" y="0"/>
            <a:chExt cx="13788767" cy="389865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3313065"/>
              <a:ext cx="6240543" cy="585588"/>
              <a:chOff x="0" y="0"/>
              <a:chExt cx="1232700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2700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1232700" h="115672">
                    <a:moveTo>
                      <a:pt x="0" y="0"/>
                    </a:moveTo>
                    <a:lnTo>
                      <a:pt x="1232700" y="0"/>
                    </a:lnTo>
                    <a:lnTo>
                      <a:pt x="1232700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232700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6251603" y="443246"/>
              <a:ext cx="5239256" cy="3147103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1490860" y="0"/>
              <a:ext cx="2297907" cy="886493"/>
              <a:chOff x="0" y="0"/>
              <a:chExt cx="453908" cy="1751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53908" cy="175110"/>
              </a:xfrm>
              <a:custGeom>
                <a:avLst/>
                <a:gdLst/>
                <a:ahLst/>
                <a:cxnLst/>
                <a:rect l="l" t="t" r="r" b="b"/>
                <a:pathLst>
                  <a:path w="453908" h="175110">
                    <a:moveTo>
                      <a:pt x="0" y="0"/>
                    </a:moveTo>
                    <a:lnTo>
                      <a:pt x="453908" y="0"/>
                    </a:lnTo>
                    <a:lnTo>
                      <a:pt x="453908" y="175110"/>
                    </a:lnTo>
                    <a:lnTo>
                      <a:pt x="0" y="1751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53908" cy="2132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2510" y="1996150"/>
            <a:ext cx="8265494" cy="8107411"/>
          </a:xfrm>
          <a:custGeom>
            <a:avLst/>
            <a:gdLst/>
            <a:ahLst/>
            <a:cxnLst/>
            <a:rect l="l" t="t" r="r" b="b"/>
            <a:pathLst>
              <a:path w="8265494" h="8107411">
                <a:moveTo>
                  <a:pt x="0" y="0"/>
                </a:moveTo>
                <a:lnTo>
                  <a:pt x="8265494" y="0"/>
                </a:lnTo>
                <a:lnTo>
                  <a:pt x="8265494" y="8107411"/>
                </a:lnTo>
                <a:lnTo>
                  <a:pt x="0" y="81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192" y="4258133"/>
            <a:ext cx="9154823" cy="364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SSN Identifier  -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09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endParaRPr lang="en-US" sz="2109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identifiers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ssn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09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create_custom_data_identifier_with_severity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name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"Korean SSN Pattern"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regex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{6}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[-]\d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{7}",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description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한국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주민등록번호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109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severity</a:t>
            </a: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09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09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09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09" b="1" dirty="0">
              <a:solidFill>
                <a:srgbClr val="EF17B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06533" y="6532499"/>
            <a:ext cx="12312305" cy="3257888"/>
            <a:chOff x="0" y="0"/>
            <a:chExt cx="16416407" cy="434385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014280" cy="585588"/>
              <a:chOff x="0" y="0"/>
              <a:chExt cx="595413" cy="1156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5413" cy="115672"/>
              </a:xfrm>
              <a:custGeom>
                <a:avLst/>
                <a:gdLst/>
                <a:ahLst/>
                <a:cxnLst/>
                <a:rect l="l" t="t" r="r" b="b"/>
                <a:pathLst>
                  <a:path w="595413" h="115672">
                    <a:moveTo>
                      <a:pt x="0" y="0"/>
                    </a:moveTo>
                    <a:lnTo>
                      <a:pt x="595413" y="0"/>
                    </a:lnTo>
                    <a:lnTo>
                      <a:pt x="595413" y="115672"/>
                    </a:lnTo>
                    <a:lnTo>
                      <a:pt x="0" y="1156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5413" cy="1537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3025341" y="277284"/>
              <a:ext cx="12337147" cy="3595462"/>
            </a:xfrm>
            <a:prstGeom prst="line">
              <a:avLst/>
            </a:prstGeom>
            <a:ln w="38100" cap="flat">
              <a:solidFill>
                <a:srgbClr val="FF02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15362488" y="3401641"/>
              <a:ext cx="1053919" cy="942209"/>
              <a:chOff x="0" y="0"/>
              <a:chExt cx="208182" cy="18611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08182" cy="186115"/>
              </a:xfrm>
              <a:custGeom>
                <a:avLst/>
                <a:gdLst/>
                <a:ahLst/>
                <a:cxnLst/>
                <a:rect l="l" t="t" r="r" b="b"/>
                <a:pathLst>
                  <a:path w="208182" h="186115">
                    <a:moveTo>
                      <a:pt x="0" y="0"/>
                    </a:moveTo>
                    <a:lnTo>
                      <a:pt x="208182" y="0"/>
                    </a:lnTo>
                    <a:lnTo>
                      <a:pt x="208182" y="186115"/>
                    </a:lnTo>
                    <a:lnTo>
                      <a:pt x="0" y="18611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2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208182" cy="22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팀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소개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979195" y="6202950"/>
            <a:ext cx="12329610" cy="1632935"/>
            <a:chOff x="0" y="-219075"/>
            <a:chExt cx="16439480" cy="2177246"/>
          </a:xfrm>
        </p:grpSpPr>
        <p:sp>
          <p:nvSpPr>
            <p:cNvPr id="9" name="TextBox 9"/>
            <p:cNvSpPr txBox="1"/>
            <p:nvPr/>
          </p:nvSpPr>
          <p:spPr>
            <a:xfrm>
              <a:off x="1589639" y="-219075"/>
              <a:ext cx="2728803" cy="122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43"/>
                </a:lnSpc>
                <a:spcBef>
                  <a:spcPct val="0"/>
                </a:spcBef>
              </a:pPr>
              <a:r>
                <a:rPr lang="en-US" sz="470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Macie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32984"/>
              <a:ext cx="5908080" cy="52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8"/>
                </a:lnSpc>
                <a:spcBef>
                  <a:spcPct val="0"/>
                </a:spcBef>
              </a:pP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데이터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보안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및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보호에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특화된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서비스</a:t>
              </a:r>
              <a:endParaRPr lang="en-US" sz="20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878395" y="-219075"/>
              <a:ext cx="3865959" cy="122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43"/>
                </a:lnSpc>
                <a:spcBef>
                  <a:spcPct val="0"/>
                </a:spcBef>
              </a:pPr>
              <a:r>
                <a:rPr lang="en-US" sz="470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Maximus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183268" y="1432983"/>
              <a:ext cx="5256212" cy="52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8"/>
                </a:lnSpc>
                <a:spcBef>
                  <a:spcPct val="0"/>
                </a:spcBef>
              </a:pP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라틴어로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‘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가장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최고의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‘ </a:t>
              </a:r>
              <a:r>
                <a:rPr lang="en-US" sz="2010" b="1" dirty="0" err="1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이라는</a:t>
              </a:r>
              <a:r>
                <a:rPr lang="en-US" sz="20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 뜻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160724" y="2863352"/>
            <a:ext cx="5966553" cy="198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99"/>
              </a:lnSpc>
              <a:spcBef>
                <a:spcPct val="0"/>
              </a:spcBef>
            </a:pPr>
            <a:r>
              <a:rPr lang="en-US" sz="9999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Macimus</a:t>
            </a:r>
            <a:endParaRPr lang="en-US" sz="9999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62430" y="6129131"/>
            <a:ext cx="363141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1028700" y="499111"/>
            <a:ext cx="10297240" cy="33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Macie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를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>
                <a:solidFill>
                  <a:srgbClr val="5B5B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S3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Adobe Heiti Std R" panose="020B0400000000000000" pitchFamily="34" charset="-128"/>
              <a:ea typeface="Adobe Heiti Std R" panose="020B0400000000000000" pitchFamily="34" charset="-128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흐름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81315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1723662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6177320" y="2202592"/>
            <a:ext cx="12901933" cy="8542471"/>
          </a:xfrm>
          <a:custGeom>
            <a:avLst/>
            <a:gdLst/>
            <a:ahLst/>
            <a:cxnLst/>
            <a:rect l="l" t="t" r="r" b="b"/>
            <a:pathLst>
              <a:path w="12901933" h="8542471">
                <a:moveTo>
                  <a:pt x="0" y="0"/>
                </a:moveTo>
                <a:lnTo>
                  <a:pt x="12901933" y="0"/>
                </a:lnTo>
                <a:lnTo>
                  <a:pt x="12901933" y="8542472"/>
                </a:lnTo>
                <a:lnTo>
                  <a:pt x="0" y="854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2194" t="-25905" b="-28441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250218" y="2202592"/>
            <a:ext cx="8946889" cy="6881345"/>
            <a:chOff x="0" y="0"/>
            <a:chExt cx="2338392" cy="17985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38392" cy="1798534"/>
            </a:xfrm>
            <a:custGeom>
              <a:avLst/>
              <a:gdLst/>
              <a:ahLst/>
              <a:cxnLst/>
              <a:rect l="l" t="t" r="r" b="b"/>
              <a:pathLst>
                <a:path w="2338392" h="1798534">
                  <a:moveTo>
                    <a:pt x="37209" y="0"/>
                  </a:moveTo>
                  <a:lnTo>
                    <a:pt x="2301183" y="0"/>
                  </a:lnTo>
                  <a:cubicBezTo>
                    <a:pt x="2321733" y="0"/>
                    <a:pt x="2338392" y="16659"/>
                    <a:pt x="2338392" y="37209"/>
                  </a:cubicBezTo>
                  <a:lnTo>
                    <a:pt x="2338392" y="1761325"/>
                  </a:lnTo>
                  <a:cubicBezTo>
                    <a:pt x="2338392" y="1771193"/>
                    <a:pt x="2334472" y="1780658"/>
                    <a:pt x="2327494" y="1787636"/>
                  </a:cubicBezTo>
                  <a:cubicBezTo>
                    <a:pt x="2320516" y="1794614"/>
                    <a:pt x="2311052" y="1798534"/>
                    <a:pt x="2301183" y="1798534"/>
                  </a:cubicBezTo>
                  <a:lnTo>
                    <a:pt x="37209" y="1798534"/>
                  </a:lnTo>
                  <a:cubicBezTo>
                    <a:pt x="16659" y="1798534"/>
                    <a:pt x="0" y="1781875"/>
                    <a:pt x="0" y="1761325"/>
                  </a:cubicBezTo>
                  <a:lnTo>
                    <a:pt x="0" y="37209"/>
                  </a:lnTo>
                  <a:cubicBezTo>
                    <a:pt x="0" y="27340"/>
                    <a:pt x="3920" y="17876"/>
                    <a:pt x="10898" y="10898"/>
                  </a:cubicBezTo>
                  <a:cubicBezTo>
                    <a:pt x="17876" y="3920"/>
                    <a:pt x="27340" y="0"/>
                    <a:pt x="372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2338392" cy="1912834"/>
            </a:xfrm>
            <a:prstGeom prst="rect">
              <a:avLst/>
            </a:prstGeom>
          </p:spPr>
          <p:txBody>
            <a:bodyPr lIns="51191" tIns="51191" rIns="51191" bIns="51191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25012" y="3509665"/>
            <a:ext cx="5654451" cy="39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Macie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분류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작업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1752237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9396437" y="4595089"/>
            <a:ext cx="5183026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282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1752237" y="5162550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9803184" y="5685528"/>
            <a:ext cx="4065216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 </a:t>
            </a:r>
            <a:r>
              <a:rPr lang="en-US" sz="282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820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820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509303" y="3401641"/>
            <a:ext cx="7072670" cy="439191"/>
            <a:chOff x="0" y="0"/>
            <a:chExt cx="1862761" cy="1156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62761" cy="115672"/>
            </a:xfrm>
            <a:custGeom>
              <a:avLst/>
              <a:gdLst/>
              <a:ahLst/>
              <a:cxnLst/>
              <a:rect l="l" t="t" r="r" b="b"/>
              <a:pathLst>
                <a:path w="1862761" h="115672">
                  <a:moveTo>
                    <a:pt x="0" y="0"/>
                  </a:moveTo>
                  <a:lnTo>
                    <a:pt x="1862761" y="0"/>
                  </a:lnTo>
                  <a:lnTo>
                    <a:pt x="1862761" y="115672"/>
                  </a:lnTo>
                  <a:lnTo>
                    <a:pt x="0" y="115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62761" cy="15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 smtClean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 smtClean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 smtClean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smtClean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 smtClean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 smtClean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 smtClean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 smtClean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smtClean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 smtClean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 smtClean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 smtClean="0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 smtClean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smtClean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 smtClean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 smtClean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4335496"/>
            <a:ext cx="3543300" cy="808004"/>
            <a:chOff x="0" y="0"/>
            <a:chExt cx="872407" cy="2128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07" cy="212808"/>
            </a:xfrm>
            <a:custGeom>
              <a:avLst/>
              <a:gdLst/>
              <a:ahLst/>
              <a:cxnLst/>
              <a:rect l="l" t="t" r="r" b="b"/>
              <a:pathLst>
                <a:path w="872407" h="212808">
                  <a:moveTo>
                    <a:pt x="0" y="0"/>
                  </a:moveTo>
                  <a:lnTo>
                    <a:pt x="872407" y="0"/>
                  </a:lnTo>
                  <a:lnTo>
                    <a:pt x="872407" y="212808"/>
                  </a:lnTo>
                  <a:lnTo>
                    <a:pt x="0" y="212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07" cy="250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36081" y="5635722"/>
            <a:ext cx="7339672" cy="2734081"/>
            <a:chOff x="0" y="0"/>
            <a:chExt cx="1933082" cy="7200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3082" cy="720087"/>
            </a:xfrm>
            <a:custGeom>
              <a:avLst/>
              <a:gdLst/>
              <a:ahLst/>
              <a:cxnLst/>
              <a:rect l="l" t="t" r="r" b="b"/>
              <a:pathLst>
                <a:path w="1933082" h="720087">
                  <a:moveTo>
                    <a:pt x="0" y="0"/>
                  </a:moveTo>
                  <a:lnTo>
                    <a:pt x="1933082" y="0"/>
                  </a:lnTo>
                  <a:lnTo>
                    <a:pt x="1933082" y="720087"/>
                  </a:lnTo>
                  <a:lnTo>
                    <a:pt x="0" y="720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3082" cy="758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24200" y="7964557"/>
            <a:ext cx="3899323" cy="406903"/>
            <a:chOff x="0" y="0"/>
            <a:chExt cx="1001493" cy="1541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1493" cy="154172"/>
            </a:xfrm>
            <a:custGeom>
              <a:avLst/>
              <a:gdLst/>
              <a:ahLst/>
              <a:cxnLst/>
              <a:rect l="l" t="t" r="r" b="b"/>
              <a:pathLst>
                <a:path w="1001493" h="154172">
                  <a:moveTo>
                    <a:pt x="0" y="0"/>
                  </a:moveTo>
                  <a:lnTo>
                    <a:pt x="1001493" y="0"/>
                  </a:lnTo>
                  <a:lnTo>
                    <a:pt x="1001493" y="154172"/>
                  </a:lnTo>
                  <a:lnTo>
                    <a:pt x="0" y="154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01493" cy="192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611793" y="2409419"/>
            <a:ext cx="7339672" cy="3765213"/>
            <a:chOff x="0" y="0"/>
            <a:chExt cx="1933082" cy="9916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3082" cy="991661"/>
            </a:xfrm>
            <a:custGeom>
              <a:avLst/>
              <a:gdLst/>
              <a:ahLst/>
              <a:cxnLst/>
              <a:rect l="l" t="t" r="r" b="b"/>
              <a:pathLst>
                <a:path w="1933082" h="991661">
                  <a:moveTo>
                    <a:pt x="0" y="0"/>
                  </a:moveTo>
                  <a:lnTo>
                    <a:pt x="1933082" y="0"/>
                  </a:lnTo>
                  <a:lnTo>
                    <a:pt x="1933082" y="991661"/>
                  </a:lnTo>
                  <a:lnTo>
                    <a:pt x="0" y="991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3082" cy="1029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527" y="2472400"/>
            <a:ext cx="12316723" cy="641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def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가져오기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response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.get_object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 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기본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Low로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"LOW”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(HIGH,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따라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patterns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각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(HIGH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MEDIUM)에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정의된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순회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for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8E00F8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pattern_dict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items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현재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패턴에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대해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콘텐츠에서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모든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검색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 err="1">
                <a:solidFill>
                  <a:srgbClr val="047467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</a:t>
            </a:r>
            <a:r>
              <a:rPr lang="en-US" sz="2110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</a:t>
            </a:r>
            <a:r>
              <a:rPr lang="en-US" sz="2110" b="1" dirty="0" err="1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finditer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pattern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S3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7980" y="2472400"/>
            <a:ext cx="12495721" cy="68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10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매칭된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항목이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있을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matches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즉시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'HIGH'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MEDIUM일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경우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HIGH가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아니라면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</a:t>
            </a: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elif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level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'MEDIUM'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and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!=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"HIGH"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= </a:t>
            </a:r>
            <a:r>
              <a:rPr lang="en-US" sz="2110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"MEDIUM"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A31515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민감도를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결과로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반환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return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sensitivity</a:t>
            </a:r>
          </a:p>
          <a:p>
            <a:pPr algn="l">
              <a:lnSpc>
                <a:spcPts val="3565"/>
              </a:lnSpc>
            </a:pPr>
            <a:endParaRPr lang="en-US" sz="2110" b="1" dirty="0">
              <a:solidFill>
                <a:srgbClr val="0070C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내용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분석하여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결정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110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추출</a:t>
            </a:r>
            <a:endParaRPr lang="en-US" sz="2110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565"/>
              </a:lnSpc>
            </a:pP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 </a:t>
            </a:r>
            <a:r>
              <a:rPr lang="en-US" sz="211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analyze_object_content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110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110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</a:t>
            </a:r>
            <a:r>
              <a:rPr lang="en-US" sz="2110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110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  <a:endParaRPr lang="en-US" sz="2110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611792" y="6447779"/>
            <a:ext cx="3037407" cy="1060923"/>
            <a:chOff x="0" y="0"/>
            <a:chExt cx="759678" cy="2794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59678" cy="279420"/>
            </a:xfrm>
            <a:custGeom>
              <a:avLst/>
              <a:gdLst/>
              <a:ahLst/>
              <a:cxnLst/>
              <a:rect l="l" t="t" r="r" b="b"/>
              <a:pathLst>
                <a:path w="759678" h="279420">
                  <a:moveTo>
                    <a:pt x="0" y="0"/>
                  </a:moveTo>
                  <a:lnTo>
                    <a:pt x="759678" y="0"/>
                  </a:lnTo>
                  <a:lnTo>
                    <a:pt x="759678" y="279420"/>
                  </a:lnTo>
                  <a:lnTo>
                    <a:pt x="0" y="279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59678" cy="317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6070" y="2861586"/>
            <a:ext cx="1885797" cy="2311743"/>
            <a:chOff x="0" y="0"/>
            <a:chExt cx="2514396" cy="3082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396" cy="2514396"/>
            </a:xfrm>
            <a:custGeom>
              <a:avLst/>
              <a:gdLst/>
              <a:ahLst/>
              <a:cxnLst/>
              <a:rect l="l" t="t" r="r" b="b"/>
              <a:pathLst>
                <a:path w="2514396" h="2514396">
                  <a:moveTo>
                    <a:pt x="0" y="0"/>
                  </a:moveTo>
                  <a:lnTo>
                    <a:pt x="2514396" y="0"/>
                  </a:lnTo>
                  <a:lnTo>
                    <a:pt x="2514396" y="2514396"/>
                  </a:lnTo>
                  <a:lnTo>
                    <a:pt x="0" y="251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646691" y="2466771"/>
              <a:ext cx="140361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r>
                <a:rPr lang="en-US" sz="2599" b="1" dirty="0">
                  <a:solidFill>
                    <a:srgbClr val="011523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Macie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80116"/>
            <a:ext cx="929041" cy="893194"/>
          </a:xfrm>
          <a:custGeom>
            <a:avLst/>
            <a:gdLst/>
            <a:ahLst/>
            <a:cxnLst/>
            <a:rect l="l" t="t" r="r" b="b"/>
            <a:pathLst>
              <a:path w="929041" h="893194">
                <a:moveTo>
                  <a:pt x="0" y="0"/>
                </a:moveTo>
                <a:lnTo>
                  <a:pt x="929041" y="0"/>
                </a:lnTo>
                <a:lnTo>
                  <a:pt x="929041" y="893193"/>
                </a:lnTo>
                <a:lnTo>
                  <a:pt x="0" y="89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코드의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흐름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813159" y="3762663"/>
            <a:ext cx="1363906" cy="1220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6177320" y="2202592"/>
            <a:ext cx="12901933" cy="8542471"/>
          </a:xfrm>
          <a:custGeom>
            <a:avLst/>
            <a:gdLst/>
            <a:ahLst/>
            <a:cxnLst/>
            <a:rect l="l" t="t" r="r" b="b"/>
            <a:pathLst>
              <a:path w="12901933" h="8542471">
                <a:moveTo>
                  <a:pt x="0" y="0"/>
                </a:moveTo>
                <a:lnTo>
                  <a:pt x="12901933" y="0"/>
                </a:lnTo>
                <a:lnTo>
                  <a:pt x="12901933" y="8542472"/>
                </a:lnTo>
                <a:lnTo>
                  <a:pt x="0" y="854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-2194" t="-25905" b="-28441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250218" y="2202592"/>
            <a:ext cx="8946889" cy="6881345"/>
            <a:chOff x="0" y="0"/>
            <a:chExt cx="2338392" cy="17985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38392" cy="1798534"/>
            </a:xfrm>
            <a:custGeom>
              <a:avLst/>
              <a:gdLst/>
              <a:ahLst/>
              <a:cxnLst/>
              <a:rect l="l" t="t" r="r" b="b"/>
              <a:pathLst>
                <a:path w="2338392" h="1798534">
                  <a:moveTo>
                    <a:pt x="37209" y="0"/>
                  </a:moveTo>
                  <a:lnTo>
                    <a:pt x="2301183" y="0"/>
                  </a:lnTo>
                  <a:cubicBezTo>
                    <a:pt x="2321733" y="0"/>
                    <a:pt x="2338392" y="16659"/>
                    <a:pt x="2338392" y="37209"/>
                  </a:cubicBezTo>
                  <a:lnTo>
                    <a:pt x="2338392" y="1761325"/>
                  </a:lnTo>
                  <a:cubicBezTo>
                    <a:pt x="2338392" y="1771193"/>
                    <a:pt x="2334472" y="1780658"/>
                    <a:pt x="2327494" y="1787636"/>
                  </a:cubicBezTo>
                  <a:cubicBezTo>
                    <a:pt x="2320516" y="1794614"/>
                    <a:pt x="2311052" y="1798534"/>
                    <a:pt x="2301183" y="1798534"/>
                  </a:cubicBezTo>
                  <a:lnTo>
                    <a:pt x="37209" y="1798534"/>
                  </a:lnTo>
                  <a:cubicBezTo>
                    <a:pt x="16659" y="1798534"/>
                    <a:pt x="0" y="1781875"/>
                    <a:pt x="0" y="1761325"/>
                  </a:cubicBezTo>
                  <a:lnTo>
                    <a:pt x="0" y="37209"/>
                  </a:lnTo>
                  <a:cubicBezTo>
                    <a:pt x="0" y="27340"/>
                    <a:pt x="3920" y="17876"/>
                    <a:pt x="10898" y="10898"/>
                  </a:cubicBezTo>
                  <a:cubicBezTo>
                    <a:pt x="17876" y="3920"/>
                    <a:pt x="27340" y="0"/>
                    <a:pt x="372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2338392" cy="1912834"/>
            </a:xfrm>
            <a:prstGeom prst="rect">
              <a:avLst/>
            </a:prstGeom>
          </p:spPr>
          <p:txBody>
            <a:bodyPr lIns="51191" tIns="51191" rIns="51191" bIns="51191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896437" y="3509665"/>
            <a:ext cx="5654451" cy="39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Macie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분류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작업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사용자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지정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데이터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식별자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sz="2821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S3 </a:t>
            </a:r>
            <a:r>
              <a:rPr lang="en-US" sz="2821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객체</a:t>
            </a:r>
            <a:r>
              <a:rPr lang="en-US" sz="2821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민감도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분석</a:t>
            </a:r>
            <a:r>
              <a:rPr lang="en-US" sz="2821" b="1" dirty="0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, </a:t>
            </a:r>
            <a:r>
              <a:rPr lang="en-US" sz="2821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Bold"/>
                <a:sym typeface="Source Han Sans KR Bold"/>
              </a:rPr>
              <a:t>갱신</a:t>
            </a: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3385"/>
              </a:lnSpc>
            </a:pPr>
            <a:endParaRPr lang="en-US" sz="2821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1723662" y="4040643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1752237" y="5365529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11771287" y="6690415"/>
            <a:ext cx="0" cy="58935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TextBox 20"/>
          <p:cNvSpPr txBox="1"/>
          <p:nvPr/>
        </p:nvSpPr>
        <p:spPr>
          <a:xfrm>
            <a:off x="10525298" y="7354100"/>
            <a:ext cx="2657302" cy="55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sz="282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82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820" b="1" dirty="0" err="1">
                <a:solidFill>
                  <a:srgbClr val="F66F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endParaRPr lang="en-US" sz="2820" b="1" dirty="0">
              <a:solidFill>
                <a:srgbClr val="F66F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2423905"/>
            <a:ext cx="9004402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.put_object_tagging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정보가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발견된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           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태깅할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객체의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(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파일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Tagging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TagSet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'Key'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',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'Value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': 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값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]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print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048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"태그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완료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  <a:spcBef>
                <a:spcPct val="0"/>
              </a:spcBef>
            </a:pPr>
            <a:endParaRPr lang="en-US" sz="2048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(Tagging)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44065" y="3315473"/>
            <a:ext cx="3040046" cy="516174"/>
            <a:chOff x="0" y="0"/>
            <a:chExt cx="800671" cy="135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671" cy="135947"/>
            </a:xfrm>
            <a:custGeom>
              <a:avLst/>
              <a:gdLst/>
              <a:ahLst/>
              <a:cxnLst/>
              <a:rect l="l" t="t" r="r" b="b"/>
              <a:pathLst>
                <a:path w="800671" h="135947">
                  <a:moveTo>
                    <a:pt x="0" y="0"/>
                  </a:moveTo>
                  <a:lnTo>
                    <a:pt x="800671" y="0"/>
                  </a:lnTo>
                  <a:lnTo>
                    <a:pt x="800671" y="135947"/>
                  </a:lnTo>
                  <a:lnTo>
                    <a:pt x="0" y="135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00671" cy="174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2423905"/>
            <a:ext cx="9080602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.put_object_tagging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정보가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발견된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           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태깅할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객체의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(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파일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Tagging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TagSet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'Key'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',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'Value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': 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값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]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print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048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"태그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완료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  <a:spcBef>
                <a:spcPct val="0"/>
              </a:spcBef>
            </a:pPr>
            <a:endParaRPr lang="en-US" sz="2048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(Tagging)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63521" y="3743490"/>
            <a:ext cx="1211246" cy="516174"/>
            <a:chOff x="0" y="0"/>
            <a:chExt cx="319011" cy="135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011" cy="135947"/>
            </a:xfrm>
            <a:custGeom>
              <a:avLst/>
              <a:gdLst/>
              <a:ahLst/>
              <a:cxnLst/>
              <a:rect l="l" t="t" r="r" b="b"/>
              <a:pathLst>
                <a:path w="319011" h="135947">
                  <a:moveTo>
                    <a:pt x="0" y="0"/>
                  </a:moveTo>
                  <a:lnTo>
                    <a:pt x="319011" y="0"/>
                  </a:lnTo>
                  <a:lnTo>
                    <a:pt x="319011" y="135947"/>
                  </a:lnTo>
                  <a:lnTo>
                    <a:pt x="0" y="135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19011" cy="174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2423905"/>
            <a:ext cx="9004402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.put_object_tagging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정보가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발견된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           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태깅할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객체의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(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파일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Tagging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TagSet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'Key'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',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'Value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': 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값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]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print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048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"태그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완료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  <a:spcBef>
                <a:spcPct val="0"/>
              </a:spcBef>
            </a:pPr>
            <a:endParaRPr lang="en-US" sz="2048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(Tagging)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44065" y="4686300"/>
            <a:ext cx="6619825" cy="3464428"/>
            <a:chOff x="0" y="0"/>
            <a:chExt cx="1743493" cy="10429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3493" cy="1042901"/>
            </a:xfrm>
            <a:custGeom>
              <a:avLst/>
              <a:gdLst/>
              <a:ahLst/>
              <a:cxnLst/>
              <a:rect l="l" t="t" r="r" b="b"/>
              <a:pathLst>
                <a:path w="1743493" h="1042901">
                  <a:moveTo>
                    <a:pt x="0" y="0"/>
                  </a:moveTo>
                  <a:lnTo>
                    <a:pt x="1743493" y="0"/>
                  </a:lnTo>
                  <a:lnTo>
                    <a:pt x="1743493" y="1042901"/>
                  </a:lnTo>
                  <a:lnTo>
                    <a:pt x="0" y="1042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43493" cy="108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67313" y="2705151"/>
            <a:ext cx="3280022" cy="3280022"/>
            <a:chOff x="0" y="0"/>
            <a:chExt cx="4373363" cy="437336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373363" cy="437336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03858"/>
              </a:solidFill>
              <a:ln w="38100" cap="sq">
                <a:solidFill>
                  <a:srgbClr val="E9E8E6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2960" y="192960"/>
              <a:ext cx="3987443" cy="398744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7484809" y="2705151"/>
            <a:ext cx="3280022" cy="3280022"/>
            <a:chOff x="0" y="0"/>
            <a:chExt cx="4373363" cy="437336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373363" cy="437336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03858"/>
              </a:solidFill>
              <a:ln w="38100" cap="sq">
                <a:solidFill>
                  <a:srgbClr val="E9E8E6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92960" y="192960"/>
              <a:ext cx="3987443" cy="398744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1603031" y="2705151"/>
            <a:ext cx="3280022" cy="3280022"/>
            <a:chOff x="0" y="0"/>
            <a:chExt cx="4373363" cy="437336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373363" cy="437336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03858"/>
              </a:solidFill>
              <a:ln w="38100" cap="sq">
                <a:solidFill>
                  <a:srgbClr val="E9E8E6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92960" y="192960"/>
              <a:ext cx="3987443" cy="398744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3367313" y="6194723"/>
            <a:ext cx="11515740" cy="47625"/>
            <a:chOff x="0" y="0"/>
            <a:chExt cx="3032952" cy="125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32952" cy="12543"/>
            </a:xfrm>
            <a:custGeom>
              <a:avLst/>
              <a:gdLst/>
              <a:ahLst/>
              <a:cxnLst/>
              <a:rect l="l" t="t" r="r" b="b"/>
              <a:pathLst>
                <a:path w="3032952" h="12543">
                  <a:moveTo>
                    <a:pt x="0" y="0"/>
                  </a:moveTo>
                  <a:lnTo>
                    <a:pt x="3032952" y="0"/>
                  </a:lnTo>
                  <a:lnTo>
                    <a:pt x="303295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14300"/>
              <a:ext cx="3032952" cy="126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-1135876">
            <a:off x="8084266" y="5958144"/>
            <a:ext cx="894861" cy="473158"/>
          </a:xfrm>
          <a:custGeom>
            <a:avLst/>
            <a:gdLst/>
            <a:ahLst/>
            <a:cxnLst/>
            <a:rect l="l" t="t" r="r" b="b"/>
            <a:pathLst>
              <a:path w="894861" h="473158">
                <a:moveTo>
                  <a:pt x="0" y="0"/>
                </a:moveTo>
                <a:lnTo>
                  <a:pt x="894861" y="0"/>
                </a:lnTo>
                <a:lnTo>
                  <a:pt x="894861" y="473158"/>
                </a:lnTo>
                <a:lnTo>
                  <a:pt x="0" y="47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306306" y="6309023"/>
            <a:ext cx="1402035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171714"/>
                </a:solidFill>
                <a:latin typeface="Source Han Sans KR" panose="020B0600000101010101" charset="-127"/>
                <a:ea typeface="Source Han Sans KR" panose="020B0600000101010101" charset="-127"/>
                <a:cs typeface="Helios Bold"/>
                <a:sym typeface="Helios Bold"/>
              </a:rPr>
              <a:t>박형근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75378" y="6309023"/>
            <a:ext cx="1898762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 err="1">
                <a:solidFill>
                  <a:srgbClr val="171714"/>
                </a:solidFill>
                <a:latin typeface="Source Han Sans KR" panose="020B0600000101010101" charset="-127"/>
                <a:ea typeface="Source Han Sans KR" panose="020B0600000101010101" charset="-127"/>
                <a:cs typeface="Helios Bold"/>
                <a:sym typeface="Helios Bold"/>
              </a:rPr>
              <a:t>유형우</a:t>
            </a:r>
            <a:endParaRPr lang="en-US" sz="3199" b="1" dirty="0">
              <a:solidFill>
                <a:srgbClr val="171714"/>
              </a:solidFill>
              <a:latin typeface="Source Han Sans KR" panose="020B0600000101010101" charset="-127"/>
              <a:ea typeface="Source Han Sans KR" panose="020B0600000101010101" charset="-127"/>
              <a:cs typeface="Helios Bold"/>
              <a:sym typeface="Helio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541176" y="6309023"/>
            <a:ext cx="1402035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 err="1">
                <a:solidFill>
                  <a:srgbClr val="171714"/>
                </a:solidFill>
                <a:latin typeface="Source Han Sans KR" panose="020B0600000101010101" charset="-127"/>
                <a:ea typeface="Source Han Sans KR" panose="020B0600000101010101" charset="-127"/>
                <a:cs typeface="Helios Bold"/>
                <a:sym typeface="Helios Bold"/>
              </a:rPr>
              <a:t>정재원</a:t>
            </a:r>
            <a:endParaRPr lang="en-US" sz="3199" b="1" dirty="0">
              <a:solidFill>
                <a:srgbClr val="171714"/>
              </a:solidFill>
              <a:latin typeface="Source Han Sans KR" panose="020B0600000101010101" charset="-127"/>
              <a:ea typeface="Source Han Sans KR" panose="020B0600000101010101" charset="-127"/>
              <a:cs typeface="Helios Bold"/>
              <a:sym typeface="Helio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팀원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소개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06306" y="7109123"/>
            <a:ext cx="1500561" cy="244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발표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담당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PPT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보조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CloudTrail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Lambda</a:t>
            </a: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16862" y="7109123"/>
            <a:ext cx="481664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분류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사용자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지정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식별자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생성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분석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결과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도출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310" b="1" dirty="0" err="1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664815" y="7109123"/>
            <a:ext cx="1278396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PPT </a:t>
            </a: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담당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영상편집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자료조사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ctr">
              <a:lnSpc>
                <a:spcPts val="3905"/>
              </a:lnSpc>
              <a:spcBef>
                <a:spcPct val="0"/>
              </a:spcBef>
            </a:pPr>
            <a:r>
              <a:rPr lang="en-US" sz="23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코딩보조</a:t>
            </a:r>
            <a:endParaRPr lang="en-US" sz="23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1028700" y="499111"/>
            <a:ext cx="10297240" cy="33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6081" y="1074490"/>
            <a:ext cx="921660" cy="921660"/>
          </a:xfrm>
          <a:custGeom>
            <a:avLst/>
            <a:gdLst/>
            <a:ahLst/>
            <a:cxnLst/>
            <a:rect l="l" t="t" r="r" b="b"/>
            <a:pathLst>
              <a:path w="921660" h="921660">
                <a:moveTo>
                  <a:pt x="0" y="0"/>
                </a:moveTo>
                <a:lnTo>
                  <a:pt x="921660" y="0"/>
                </a:lnTo>
                <a:lnTo>
                  <a:pt x="921660" y="921660"/>
                </a:lnTo>
                <a:lnTo>
                  <a:pt x="0" y="92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3198" y="2423905"/>
            <a:ext cx="9233002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작업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요청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s3_client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.put_object_tagging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bucket_name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정보가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발견된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버킷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,                    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태깅할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객체의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(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파일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이름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경로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Tagging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=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#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정보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설정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'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TagSet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'Key'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',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키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'Value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': 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                     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태그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값 :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갱신된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민감도</a:t>
            </a:r>
            <a:r>
              <a:rPr lang="en-US" sz="2048" b="1" dirty="0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008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수준</a:t>
            </a:r>
            <a:endParaRPr lang="en-US" sz="2048" b="1" dirty="0">
              <a:solidFill>
                <a:srgbClr val="008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      </a:t>
            </a:r>
            <a:r>
              <a:rPr lang="en-US" sz="2048" b="1" dirty="0">
                <a:solidFill>
                  <a:srgbClr val="EFB303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         ]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      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}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</a:pP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print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</a:t>
            </a:r>
            <a:r>
              <a:rPr lang="en-US" sz="2048" b="1" dirty="0" err="1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f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"태그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업데이트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48" b="1" dirty="0" err="1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완료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key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: 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{</a:t>
            </a:r>
            <a:r>
              <a:rPr lang="en-US" sz="2048" b="1" dirty="0" err="1">
                <a:solidFill>
                  <a:srgbClr val="0070C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analysis_result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[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'sensitivity'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]</a:t>
            </a:r>
            <a:r>
              <a:rPr lang="en-US" sz="2048" b="1" dirty="0">
                <a:solidFill>
                  <a:srgbClr val="EF17B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}</a:t>
            </a:r>
            <a:r>
              <a:rPr lang="en-US" sz="2048" b="1" dirty="0">
                <a:solidFill>
                  <a:srgbClr val="A31515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"</a:t>
            </a:r>
            <a:r>
              <a:rPr lang="en-US" sz="2048" b="1" dirty="0">
                <a:solidFill>
                  <a:srgbClr val="0000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)</a:t>
            </a:r>
          </a:p>
          <a:p>
            <a:pPr algn="l">
              <a:lnSpc>
                <a:spcPts val="3461"/>
              </a:lnSpc>
              <a:spcBef>
                <a:spcPct val="0"/>
              </a:spcBef>
            </a:pPr>
            <a:endParaRPr lang="en-US" sz="2048" b="1" dirty="0">
              <a:solidFill>
                <a:srgbClr val="0000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10730590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구현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탐지된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객체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(Tagging)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273198" y="8724900"/>
            <a:ext cx="8318602" cy="516174"/>
            <a:chOff x="0" y="0"/>
            <a:chExt cx="2137363" cy="135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7363" cy="135947"/>
            </a:xfrm>
            <a:custGeom>
              <a:avLst/>
              <a:gdLst/>
              <a:ahLst/>
              <a:cxnLst/>
              <a:rect l="l" t="t" r="r" b="b"/>
              <a:pathLst>
                <a:path w="2137363" h="135947">
                  <a:moveTo>
                    <a:pt x="0" y="0"/>
                  </a:moveTo>
                  <a:lnTo>
                    <a:pt x="2137363" y="0"/>
                  </a:lnTo>
                  <a:lnTo>
                    <a:pt x="2137363" y="135947"/>
                  </a:lnTo>
                  <a:lnTo>
                    <a:pt x="0" y="135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2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37363" cy="174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36" t="3672" r="1836"/>
          <a:stretch>
            <a:fillRect/>
          </a:stretch>
        </p:blipFill>
        <p:spPr>
          <a:xfrm>
            <a:off x="0" y="180094"/>
            <a:ext cx="18858594" cy="10607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3902" y="4160561"/>
            <a:ext cx="17236749" cy="6262706"/>
          </a:xfrm>
          <a:custGeom>
            <a:avLst/>
            <a:gdLst/>
            <a:ahLst/>
            <a:cxnLst/>
            <a:rect l="l" t="t" r="r" b="b"/>
            <a:pathLst>
              <a:path w="17236749" h="6262706">
                <a:moveTo>
                  <a:pt x="0" y="0"/>
                </a:moveTo>
                <a:lnTo>
                  <a:pt x="17236749" y="0"/>
                </a:lnTo>
                <a:lnTo>
                  <a:pt x="17236749" y="6262706"/>
                </a:lnTo>
                <a:lnTo>
                  <a:pt x="0" y="6262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332" t="-102532" r="-6283" b="-9641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902" y="2748377"/>
            <a:ext cx="16954872" cy="6768487"/>
            <a:chOff x="0" y="0"/>
            <a:chExt cx="4505277" cy="17985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5277" cy="1798534"/>
            </a:xfrm>
            <a:custGeom>
              <a:avLst/>
              <a:gdLst/>
              <a:ahLst/>
              <a:cxnLst/>
              <a:rect l="l" t="t" r="r" b="b"/>
              <a:pathLst>
                <a:path w="4505277" h="1798534">
                  <a:moveTo>
                    <a:pt x="19635" y="0"/>
                  </a:moveTo>
                  <a:lnTo>
                    <a:pt x="4485643" y="0"/>
                  </a:lnTo>
                  <a:cubicBezTo>
                    <a:pt x="4490850" y="0"/>
                    <a:pt x="4495844" y="2069"/>
                    <a:pt x="4499527" y="5751"/>
                  </a:cubicBezTo>
                  <a:cubicBezTo>
                    <a:pt x="4503209" y="9433"/>
                    <a:pt x="4505277" y="14427"/>
                    <a:pt x="4505277" y="19635"/>
                  </a:cubicBezTo>
                  <a:lnTo>
                    <a:pt x="4505277" y="1778899"/>
                  </a:lnTo>
                  <a:cubicBezTo>
                    <a:pt x="4505277" y="1784107"/>
                    <a:pt x="4503209" y="1789101"/>
                    <a:pt x="4499527" y="1792783"/>
                  </a:cubicBezTo>
                  <a:cubicBezTo>
                    <a:pt x="4495844" y="1796465"/>
                    <a:pt x="4490850" y="1798534"/>
                    <a:pt x="4485643" y="1798534"/>
                  </a:cubicBezTo>
                  <a:lnTo>
                    <a:pt x="19635" y="1798534"/>
                  </a:lnTo>
                  <a:cubicBezTo>
                    <a:pt x="14427" y="1798534"/>
                    <a:pt x="9433" y="1796465"/>
                    <a:pt x="5751" y="1792783"/>
                  </a:cubicBezTo>
                  <a:cubicBezTo>
                    <a:pt x="2069" y="1789101"/>
                    <a:pt x="0" y="1784107"/>
                    <a:pt x="0" y="1778899"/>
                  </a:cubicBezTo>
                  <a:lnTo>
                    <a:pt x="0" y="19635"/>
                  </a:lnTo>
                  <a:cubicBezTo>
                    <a:pt x="0" y="14427"/>
                    <a:pt x="2069" y="9433"/>
                    <a:pt x="5751" y="5751"/>
                  </a:cubicBezTo>
                  <a:cubicBezTo>
                    <a:pt x="9433" y="2069"/>
                    <a:pt x="14427" y="0"/>
                    <a:pt x="196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4505277" cy="1912834"/>
            </a:xfrm>
            <a:prstGeom prst="rect">
              <a:avLst/>
            </a:prstGeom>
          </p:spPr>
          <p:txBody>
            <a:bodyPr lIns="50351" tIns="50351" rIns="50351" bIns="50351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41910" y="3719276"/>
            <a:ext cx="1494526" cy="1494526"/>
          </a:xfrm>
          <a:custGeom>
            <a:avLst/>
            <a:gdLst/>
            <a:ahLst/>
            <a:cxnLst/>
            <a:rect l="l" t="t" r="r" b="b"/>
            <a:pathLst>
              <a:path w="1494526" h="1494526">
                <a:moveTo>
                  <a:pt x="0" y="0"/>
                </a:moveTo>
                <a:lnTo>
                  <a:pt x="1494526" y="0"/>
                </a:lnTo>
                <a:lnTo>
                  <a:pt x="1494526" y="1494525"/>
                </a:lnTo>
                <a:lnTo>
                  <a:pt x="0" y="149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82341" y="5893569"/>
            <a:ext cx="2813665" cy="698372"/>
            <a:chOff x="0" y="0"/>
            <a:chExt cx="741047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23590" y="6017330"/>
            <a:ext cx="29311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보안 강화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3835" y="7027140"/>
            <a:ext cx="3628731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민감 데이터를 자동으로 탐지하고 비정상적인 접근을 실시간으로 감지하여 데이터 유출 위험을 최소화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301080" y="3719276"/>
            <a:ext cx="3628731" cy="4431815"/>
            <a:chOff x="0" y="0"/>
            <a:chExt cx="4838307" cy="5909086"/>
          </a:xfrm>
        </p:grpSpPr>
        <p:sp>
          <p:nvSpPr>
            <p:cNvPr id="13" name="Freeform 13"/>
            <p:cNvSpPr/>
            <p:nvPr/>
          </p:nvSpPr>
          <p:spPr>
            <a:xfrm>
              <a:off x="1433845" y="0"/>
              <a:ext cx="2046765" cy="2046765"/>
            </a:xfrm>
            <a:custGeom>
              <a:avLst/>
              <a:gdLst/>
              <a:ahLst/>
              <a:cxnLst/>
              <a:rect l="l" t="t" r="r" b="b"/>
              <a:pathLst>
                <a:path w="2046765" h="2046765">
                  <a:moveTo>
                    <a:pt x="0" y="0"/>
                  </a:moveTo>
                  <a:lnTo>
                    <a:pt x="2046765" y="0"/>
                  </a:lnTo>
                  <a:lnTo>
                    <a:pt x="2046765" y="2046765"/>
                  </a:lnTo>
                  <a:lnTo>
                    <a:pt x="0" y="204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224268" y="2899058"/>
              <a:ext cx="4389772" cy="931162"/>
              <a:chOff x="0" y="0"/>
              <a:chExt cx="867115" cy="18393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00297" y="3076772"/>
              <a:ext cx="3637713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규제 준수 및 비용 절감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429537"/>
              <a:ext cx="4838307" cy="147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개인정보보호법 등 규제를 준수하고, 데이터 유출 사고로 인한 법적 비용과 평판 손실 예방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169907" y="3719276"/>
            <a:ext cx="3746493" cy="4476315"/>
            <a:chOff x="0" y="0"/>
            <a:chExt cx="4995323" cy="5968420"/>
          </a:xfrm>
        </p:grpSpPr>
        <p:sp>
          <p:nvSpPr>
            <p:cNvPr id="20" name="Freeform 20"/>
            <p:cNvSpPr/>
            <p:nvPr/>
          </p:nvSpPr>
          <p:spPr>
            <a:xfrm>
              <a:off x="1346656" y="0"/>
              <a:ext cx="2144995" cy="2090395"/>
            </a:xfrm>
            <a:custGeom>
              <a:avLst/>
              <a:gdLst/>
              <a:ahLst/>
              <a:cxnLst/>
              <a:rect l="l" t="t" r="r" b="b"/>
              <a:pathLst>
                <a:path w="2144995" h="2090395">
                  <a:moveTo>
                    <a:pt x="0" y="0"/>
                  </a:moveTo>
                  <a:lnTo>
                    <a:pt x="2144995" y="0"/>
                  </a:lnTo>
                  <a:lnTo>
                    <a:pt x="2144995" y="2090395"/>
                  </a:lnTo>
                  <a:lnTo>
                    <a:pt x="0" y="2090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0" y="4429537"/>
              <a:ext cx="4995323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자동화된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데이터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관리와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보안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endParaRPr lang="en-US" sz="2000" dirty="0" smtClean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000" dirty="0" err="1" smtClean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프로세스로</a:t>
              </a:r>
              <a:r>
                <a:rPr lang="en-US" sz="2000" dirty="0" smtClean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효율성을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높이고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,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안전한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endParaRPr lang="en-US" sz="2000" dirty="0" smtClean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000" dirty="0" err="1" smtClean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데이터</a:t>
              </a:r>
              <a:r>
                <a:rPr lang="en-US" sz="2000" dirty="0" smtClean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보호로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사용자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신뢰</a:t>
              </a:r>
              <a:r>
                <a:rPr lang="en-US" sz="20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2000" dirty="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확보</a:t>
              </a:r>
              <a:endPara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224268" y="2872387"/>
              <a:ext cx="4389772" cy="931162"/>
              <a:chOff x="0" y="0"/>
              <a:chExt cx="867115" cy="18393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68736" y="3076772"/>
              <a:ext cx="423801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운영 효율성과 신뢰도 향상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4702" y="3639916"/>
            <a:ext cx="7553273" cy="65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1"/>
              </a:lnSpc>
              <a:spcBef>
                <a:spcPct val="0"/>
              </a:spcBef>
            </a:pPr>
            <a:endParaRPr/>
          </a:p>
        </p:txBody>
      </p:sp>
      <p:grpSp>
        <p:nvGrpSpPr>
          <p:cNvPr id="27" name="Group 27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기대효과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046810" y="4163696"/>
            <a:ext cx="12194380" cy="158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한계점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향후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계획</a:t>
            </a:r>
            <a:endParaRPr lang="en-US" sz="8000" b="1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한계점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614757"/>
            <a:ext cx="6562669" cy="6893703"/>
            <a:chOff x="0" y="0"/>
            <a:chExt cx="8750226" cy="9191604"/>
          </a:xfrm>
        </p:grpSpPr>
        <p:sp>
          <p:nvSpPr>
            <p:cNvPr id="8" name="Freeform 8"/>
            <p:cNvSpPr/>
            <p:nvPr/>
          </p:nvSpPr>
          <p:spPr>
            <a:xfrm>
              <a:off x="400618" y="443921"/>
              <a:ext cx="8349607" cy="8747683"/>
            </a:xfrm>
            <a:custGeom>
              <a:avLst/>
              <a:gdLst/>
              <a:ahLst/>
              <a:cxnLst/>
              <a:rect l="l" t="t" r="r" b="b"/>
              <a:pathLst>
                <a:path w="8349607" h="8747683">
                  <a:moveTo>
                    <a:pt x="0" y="0"/>
                  </a:moveTo>
                  <a:lnTo>
                    <a:pt x="8349608" y="0"/>
                  </a:lnTo>
                  <a:lnTo>
                    <a:pt x="8349608" y="8747683"/>
                  </a:lnTo>
                  <a:lnTo>
                    <a:pt x="0" y="8747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8046" t="-650" b="-2479"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6559743" cy="8062478"/>
              <a:chOff x="0" y="0"/>
              <a:chExt cx="1284842" cy="15791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595535" y="1893160"/>
              <a:ext cx="1909158" cy="1909158"/>
            </a:xfrm>
            <a:custGeom>
              <a:avLst/>
              <a:gdLst/>
              <a:ahLst/>
              <a:cxnLst/>
              <a:rect l="l" t="t" r="r" b="b"/>
              <a:pathLst>
                <a:path w="1909158" h="1909158">
                  <a:moveTo>
                    <a:pt x="0" y="0"/>
                  </a:moveTo>
                  <a:lnTo>
                    <a:pt x="1909158" y="0"/>
                  </a:lnTo>
                  <a:lnTo>
                    <a:pt x="1909158" y="1909158"/>
                  </a:lnTo>
                  <a:lnTo>
                    <a:pt x="0" y="1909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623134" y="1893160"/>
              <a:ext cx="1629672" cy="1894968"/>
            </a:xfrm>
            <a:custGeom>
              <a:avLst/>
              <a:gdLst/>
              <a:ahLst/>
              <a:cxnLst/>
              <a:rect l="l" t="t" r="r" b="b"/>
              <a:pathLst>
                <a:path w="1629672" h="1894968">
                  <a:moveTo>
                    <a:pt x="0" y="0"/>
                  </a:moveTo>
                  <a:lnTo>
                    <a:pt x="1629673" y="0"/>
                  </a:lnTo>
                  <a:lnTo>
                    <a:pt x="1629673" y="1894968"/>
                  </a:lnTo>
                  <a:lnTo>
                    <a:pt x="0" y="1894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367107" y="1893160"/>
              <a:ext cx="1870611" cy="1877438"/>
            </a:xfrm>
            <a:custGeom>
              <a:avLst/>
              <a:gdLst/>
              <a:ahLst/>
              <a:cxnLst/>
              <a:rect l="l" t="t" r="r" b="b"/>
              <a:pathLst>
                <a:path w="1870611" h="1877438">
                  <a:moveTo>
                    <a:pt x="0" y="0"/>
                  </a:moveTo>
                  <a:lnTo>
                    <a:pt x="1870610" y="0"/>
                  </a:lnTo>
                  <a:lnTo>
                    <a:pt x="1870610" y="1877437"/>
                  </a:lnTo>
                  <a:lnTo>
                    <a:pt x="0" y="1877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504693" y="1079599"/>
              <a:ext cx="1748114" cy="38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764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사용할 때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698996" y="670833"/>
              <a:ext cx="1359509" cy="46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1"/>
                </a:lnSpc>
                <a:spcBef>
                  <a:spcPct val="0"/>
                </a:spcBef>
              </a:pPr>
              <a:r>
                <a:rPr lang="en-US" sz="2027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사용할 때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82285" y="5180655"/>
              <a:ext cx="5192929" cy="1700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7"/>
                </a:lnSpc>
              </a:pP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다양한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파일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형식에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대한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</a:p>
            <a:p>
              <a:pPr algn="ctr">
                <a:lnSpc>
                  <a:spcPts val="3507"/>
                </a:lnSpc>
              </a:pP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식별이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어려움</a:t>
              </a:r>
              <a:endParaRPr lang="en-US" sz="23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3507"/>
                </a:lnSpc>
                <a:spcBef>
                  <a:spcPct val="0"/>
                </a:spcBef>
              </a:pP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ex) jpg, </a:t>
              </a:r>
              <a:r>
                <a:rPr lang="en-US" sz="2338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xlsx</a:t>
              </a:r>
              <a:r>
                <a:rPr lang="en-US" sz="2338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, pdf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35688" y="2614757"/>
            <a:ext cx="6321764" cy="7106750"/>
            <a:chOff x="0" y="0"/>
            <a:chExt cx="8429018" cy="9475666"/>
          </a:xfrm>
        </p:grpSpPr>
        <p:sp>
          <p:nvSpPr>
            <p:cNvPr id="19" name="Freeform 19"/>
            <p:cNvSpPr/>
            <p:nvPr/>
          </p:nvSpPr>
          <p:spPr>
            <a:xfrm>
              <a:off x="79411" y="727983"/>
              <a:ext cx="8349607" cy="8747683"/>
            </a:xfrm>
            <a:custGeom>
              <a:avLst/>
              <a:gdLst/>
              <a:ahLst/>
              <a:cxnLst/>
              <a:rect l="l" t="t" r="r" b="b"/>
              <a:pathLst>
                <a:path w="8349607" h="8747683">
                  <a:moveTo>
                    <a:pt x="0" y="0"/>
                  </a:moveTo>
                  <a:lnTo>
                    <a:pt x="8349607" y="0"/>
                  </a:lnTo>
                  <a:lnTo>
                    <a:pt x="8349607" y="8747683"/>
                  </a:lnTo>
                  <a:lnTo>
                    <a:pt x="0" y="8747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10990" r="-2535" b="-8359"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0" y="0"/>
              <a:ext cx="6559743" cy="8062478"/>
              <a:chOff x="0" y="0"/>
              <a:chExt cx="1284842" cy="157917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2107471" y="1443872"/>
              <a:ext cx="2344801" cy="2587367"/>
            </a:xfrm>
            <a:custGeom>
              <a:avLst/>
              <a:gdLst/>
              <a:ahLst/>
              <a:cxnLst/>
              <a:rect l="l" t="t" r="r" b="b"/>
              <a:pathLst>
                <a:path w="2344801" h="2587367">
                  <a:moveTo>
                    <a:pt x="0" y="0"/>
                  </a:moveTo>
                  <a:lnTo>
                    <a:pt x="2344801" y="0"/>
                  </a:lnTo>
                  <a:lnTo>
                    <a:pt x="2344801" y="2587367"/>
                  </a:lnTo>
                  <a:lnTo>
                    <a:pt x="0" y="258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683407" y="5452514"/>
              <a:ext cx="5192929" cy="111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Macie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작업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이후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</a:p>
            <a:p>
              <a:pPr marL="0" lvl="0" indent="0" algn="ctr">
                <a:lnSpc>
                  <a:spcPts val="3509"/>
                </a:lnSpc>
                <a:spcBef>
                  <a:spcPct val="0"/>
                </a:spcBef>
              </a:pP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객체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관리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부족</a:t>
              </a:r>
              <a:endParaRPr lang="en-US" sz="234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544897" y="2614757"/>
            <a:ext cx="6321764" cy="7106750"/>
            <a:chOff x="0" y="0"/>
            <a:chExt cx="8429018" cy="9475666"/>
          </a:xfrm>
        </p:grpSpPr>
        <p:sp>
          <p:nvSpPr>
            <p:cNvPr id="26" name="Freeform 26"/>
            <p:cNvSpPr/>
            <p:nvPr/>
          </p:nvSpPr>
          <p:spPr>
            <a:xfrm>
              <a:off x="79411" y="1207082"/>
              <a:ext cx="8349607" cy="8268584"/>
            </a:xfrm>
            <a:custGeom>
              <a:avLst/>
              <a:gdLst/>
              <a:ahLst/>
              <a:cxnLst/>
              <a:rect l="l" t="t" r="r" b="b"/>
              <a:pathLst>
                <a:path w="8349607" h="8268584">
                  <a:moveTo>
                    <a:pt x="0" y="0"/>
                  </a:moveTo>
                  <a:lnTo>
                    <a:pt x="8349607" y="0"/>
                  </a:lnTo>
                  <a:lnTo>
                    <a:pt x="8349607" y="8268584"/>
                  </a:lnTo>
                  <a:lnTo>
                    <a:pt x="0" y="8268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8046" t="-688" b="-8417"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6559743" cy="8062478"/>
              <a:chOff x="0" y="0"/>
              <a:chExt cx="1284842" cy="157917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31207" y="1591040"/>
              <a:ext cx="2324290" cy="2440199"/>
            </a:xfrm>
            <a:custGeom>
              <a:avLst/>
              <a:gdLst/>
              <a:ahLst/>
              <a:cxnLst/>
              <a:rect l="l" t="t" r="r" b="b"/>
              <a:pathLst>
                <a:path w="2324290" h="2440199">
                  <a:moveTo>
                    <a:pt x="0" y="0"/>
                  </a:moveTo>
                  <a:lnTo>
                    <a:pt x="2324290" y="0"/>
                  </a:lnTo>
                  <a:lnTo>
                    <a:pt x="2324290" y="2440199"/>
                  </a:lnTo>
                  <a:lnTo>
                    <a:pt x="0" y="2440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683407" y="5472804"/>
              <a:ext cx="5192929" cy="1116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대규모의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자료에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대한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</a:p>
            <a:p>
              <a:pPr marL="0" lvl="0" indent="0" algn="ctr">
                <a:lnSpc>
                  <a:spcPts val="3509"/>
                </a:lnSpc>
                <a:spcBef>
                  <a:spcPct val="0"/>
                </a:spcBef>
              </a:pP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스캔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진행시</a:t>
              </a:r>
              <a:r>
                <a:rPr lang="en-US" sz="2340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340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비용문제</a:t>
              </a:r>
              <a:endParaRPr lang="en-US" sz="234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682537" y="2529032"/>
            <a:ext cx="1789529" cy="51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2887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비용</a:t>
            </a:r>
            <a:r>
              <a:rPr lang="en-US" sz="2887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87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endParaRPr lang="en-US" sz="2887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07220" y="3417312"/>
            <a:ext cx="1311085" cy="29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  <a:spcBef>
                <a:spcPct val="0"/>
              </a:spcBef>
            </a:pPr>
            <a:r>
              <a:rPr lang="en-US" sz="1764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 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47335" y="3445887"/>
            <a:ext cx="6321764" cy="7106750"/>
            <a:chOff x="0" y="0"/>
            <a:chExt cx="8429018" cy="9475666"/>
          </a:xfrm>
        </p:grpSpPr>
        <p:sp>
          <p:nvSpPr>
            <p:cNvPr id="8" name="Freeform 8"/>
            <p:cNvSpPr/>
            <p:nvPr/>
          </p:nvSpPr>
          <p:spPr>
            <a:xfrm>
              <a:off x="79411" y="727983"/>
              <a:ext cx="8349607" cy="8747683"/>
            </a:xfrm>
            <a:custGeom>
              <a:avLst/>
              <a:gdLst/>
              <a:ahLst/>
              <a:cxnLst/>
              <a:rect l="l" t="t" r="r" b="b"/>
              <a:pathLst>
                <a:path w="8349607" h="8747683">
                  <a:moveTo>
                    <a:pt x="0" y="0"/>
                  </a:moveTo>
                  <a:lnTo>
                    <a:pt x="8349607" y="0"/>
                  </a:lnTo>
                  <a:lnTo>
                    <a:pt x="8349607" y="8747683"/>
                  </a:lnTo>
                  <a:lnTo>
                    <a:pt x="0" y="8747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10990" r="-2535" b="-8359"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6559743" cy="8062478"/>
              <a:chOff x="0" y="0"/>
              <a:chExt cx="1284842" cy="15791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50052" y="0"/>
                    </a:moveTo>
                    <a:lnTo>
                      <a:pt x="1234789" y="0"/>
                    </a:lnTo>
                    <a:cubicBezTo>
                      <a:pt x="1248064" y="0"/>
                      <a:pt x="1260795" y="5273"/>
                      <a:pt x="1270182" y="14660"/>
                    </a:cubicBezTo>
                    <a:cubicBezTo>
                      <a:pt x="1279568" y="24047"/>
                      <a:pt x="1284842" y="36778"/>
                      <a:pt x="1284842" y="50052"/>
                    </a:cubicBezTo>
                    <a:lnTo>
                      <a:pt x="1284842" y="1529127"/>
                    </a:lnTo>
                    <a:cubicBezTo>
                      <a:pt x="1284842" y="1556770"/>
                      <a:pt x="1262433" y="1579179"/>
                      <a:pt x="1234789" y="1579179"/>
                    </a:cubicBezTo>
                    <a:lnTo>
                      <a:pt x="50052" y="1579179"/>
                    </a:lnTo>
                    <a:cubicBezTo>
                      <a:pt x="22409" y="1579179"/>
                      <a:pt x="0" y="1556770"/>
                      <a:pt x="0" y="1529127"/>
                    </a:cubicBezTo>
                    <a:lnTo>
                      <a:pt x="0" y="50052"/>
                    </a:lnTo>
                    <a:cubicBezTo>
                      <a:pt x="0" y="22409"/>
                      <a:pt x="22409" y="0"/>
                      <a:pt x="5005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78812" tIns="78812" rIns="78812" bIns="78812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740290" y="1126957"/>
              <a:ext cx="1418703" cy="1597531"/>
            </a:xfrm>
            <a:custGeom>
              <a:avLst/>
              <a:gdLst/>
              <a:ahLst/>
              <a:cxnLst/>
              <a:rect l="l" t="t" r="r" b="b"/>
              <a:pathLst>
                <a:path w="1418703" h="1597531">
                  <a:moveTo>
                    <a:pt x="0" y="0"/>
                  </a:moveTo>
                  <a:lnTo>
                    <a:pt x="1418703" y="0"/>
                  </a:lnTo>
                  <a:lnTo>
                    <a:pt x="1418703" y="1597531"/>
                  </a:lnTo>
                  <a:lnTo>
                    <a:pt x="0" y="1597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844307" y="1035581"/>
              <a:ext cx="1073156" cy="560724"/>
            </a:xfrm>
            <a:custGeom>
              <a:avLst/>
              <a:gdLst/>
              <a:ahLst/>
              <a:cxnLst/>
              <a:rect l="l" t="t" r="r" b="b"/>
              <a:pathLst>
                <a:path w="1073156" h="560724">
                  <a:moveTo>
                    <a:pt x="0" y="0"/>
                  </a:moveTo>
                  <a:lnTo>
                    <a:pt x="1073156" y="0"/>
                  </a:lnTo>
                  <a:lnTo>
                    <a:pt x="1073156" y="560724"/>
                  </a:lnTo>
                  <a:lnTo>
                    <a:pt x="0" y="560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 rot="1482378">
              <a:off x="2313057" y="1191159"/>
              <a:ext cx="526074" cy="213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1"/>
                </a:lnSpc>
                <a:spcBef>
                  <a:spcPct val="0"/>
                </a:spcBef>
              </a:pPr>
              <a:r>
                <a:rPr lang="en-US" sz="98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740290" y="4829209"/>
              <a:ext cx="1418703" cy="1597531"/>
            </a:xfrm>
            <a:custGeom>
              <a:avLst/>
              <a:gdLst/>
              <a:ahLst/>
              <a:cxnLst/>
              <a:rect l="l" t="t" r="r" b="b"/>
              <a:pathLst>
                <a:path w="1418703" h="1597531">
                  <a:moveTo>
                    <a:pt x="0" y="0"/>
                  </a:moveTo>
                  <a:lnTo>
                    <a:pt x="1418703" y="0"/>
                  </a:lnTo>
                  <a:lnTo>
                    <a:pt x="1418703" y="1597531"/>
                  </a:lnTo>
                  <a:lnTo>
                    <a:pt x="0" y="1597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44307" y="4737833"/>
              <a:ext cx="1073156" cy="560724"/>
            </a:xfrm>
            <a:custGeom>
              <a:avLst/>
              <a:gdLst/>
              <a:ahLst/>
              <a:cxnLst/>
              <a:rect l="l" t="t" r="r" b="b"/>
              <a:pathLst>
                <a:path w="1073156" h="560724">
                  <a:moveTo>
                    <a:pt x="0" y="0"/>
                  </a:moveTo>
                  <a:lnTo>
                    <a:pt x="1073156" y="0"/>
                  </a:lnTo>
                  <a:lnTo>
                    <a:pt x="1073156" y="560724"/>
                  </a:lnTo>
                  <a:lnTo>
                    <a:pt x="0" y="560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 rot="1482378">
              <a:off x="2313057" y="4893411"/>
              <a:ext cx="526074" cy="213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1"/>
                </a:lnSpc>
                <a:spcBef>
                  <a:spcPct val="0"/>
                </a:spcBef>
              </a:pPr>
              <a:r>
                <a:rPr lang="en-US" sz="98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high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2627467" y="1936256"/>
              <a:ext cx="963538" cy="0"/>
            </a:xfrm>
            <a:prstGeom prst="line">
              <a:avLst/>
            </a:prstGeom>
            <a:ln w="75153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2627467" y="5620386"/>
              <a:ext cx="963538" cy="0"/>
            </a:xfrm>
            <a:prstGeom prst="line">
              <a:avLst/>
            </a:prstGeom>
            <a:ln w="75153" cap="flat">
              <a:solidFill>
                <a:srgbClr val="000000"/>
              </a:solidFill>
              <a:prstDash val="solid"/>
              <a:headEnd type="arrow" w="med" len="sm"/>
              <a:tailEnd type="none" w="sm" len="sm"/>
            </a:ln>
          </p:spPr>
        </p:sp>
        <p:sp>
          <p:nvSpPr>
            <p:cNvPr id="20" name="Freeform 20"/>
            <p:cNvSpPr/>
            <p:nvPr/>
          </p:nvSpPr>
          <p:spPr>
            <a:xfrm>
              <a:off x="4021737" y="4727398"/>
              <a:ext cx="1713867" cy="1709776"/>
            </a:xfrm>
            <a:custGeom>
              <a:avLst/>
              <a:gdLst/>
              <a:ahLst/>
              <a:cxnLst/>
              <a:rect l="l" t="t" r="r" b="b"/>
              <a:pathLst>
                <a:path w="1713867" h="1709776">
                  <a:moveTo>
                    <a:pt x="0" y="0"/>
                  </a:moveTo>
                  <a:lnTo>
                    <a:pt x="1713867" y="0"/>
                  </a:lnTo>
                  <a:lnTo>
                    <a:pt x="1713867" y="1709777"/>
                  </a:lnTo>
                  <a:lnTo>
                    <a:pt x="0" y="1709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4449847" y="6440419"/>
              <a:ext cx="857647" cy="532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9"/>
                </a:lnSpc>
                <a:spcBef>
                  <a:spcPct val="0"/>
                </a:spcBef>
              </a:pPr>
              <a:r>
                <a:rPr lang="en-US" sz="234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KMS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4021737" y="1025146"/>
              <a:ext cx="1699538" cy="1709776"/>
            </a:xfrm>
            <a:custGeom>
              <a:avLst/>
              <a:gdLst/>
              <a:ahLst/>
              <a:cxnLst/>
              <a:rect l="l" t="t" r="r" b="b"/>
              <a:pathLst>
                <a:path w="1699538" h="1709776">
                  <a:moveTo>
                    <a:pt x="0" y="0"/>
                  </a:moveTo>
                  <a:lnTo>
                    <a:pt x="1699538" y="0"/>
                  </a:lnTo>
                  <a:lnTo>
                    <a:pt x="1699538" y="1709776"/>
                  </a:lnTo>
                  <a:lnTo>
                    <a:pt x="0" y="1709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3714796" y="2711228"/>
              <a:ext cx="2256714" cy="5984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9"/>
                </a:lnSpc>
                <a:spcBef>
                  <a:spcPct val="0"/>
                </a:spcBef>
              </a:pPr>
              <a:r>
                <a:rPr lang="en-US" sz="23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SecurityS3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08066" y="3539876"/>
              <a:ext cx="5406033" cy="491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민감한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별도의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버킷으로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이동</a:t>
              </a:r>
              <a:endParaRPr lang="en-US" sz="214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00092" y="7228506"/>
              <a:ext cx="4421981" cy="491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민감한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KMS로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암호화</a:t>
              </a:r>
              <a:endParaRPr lang="en-US" sz="214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11184" y="3391443"/>
            <a:ext cx="6321764" cy="7106750"/>
            <a:chOff x="0" y="0"/>
            <a:chExt cx="8429018" cy="9475666"/>
          </a:xfrm>
        </p:grpSpPr>
        <p:sp>
          <p:nvSpPr>
            <p:cNvPr id="27" name="Freeform 27"/>
            <p:cNvSpPr/>
            <p:nvPr/>
          </p:nvSpPr>
          <p:spPr>
            <a:xfrm>
              <a:off x="79411" y="1207082"/>
              <a:ext cx="8349607" cy="8268584"/>
            </a:xfrm>
            <a:custGeom>
              <a:avLst/>
              <a:gdLst/>
              <a:ahLst/>
              <a:cxnLst/>
              <a:rect l="l" t="t" r="r" b="b"/>
              <a:pathLst>
                <a:path w="8349607" h="8268584">
                  <a:moveTo>
                    <a:pt x="0" y="0"/>
                  </a:moveTo>
                  <a:lnTo>
                    <a:pt x="8349607" y="0"/>
                  </a:lnTo>
                  <a:lnTo>
                    <a:pt x="8349607" y="8268584"/>
                  </a:lnTo>
                  <a:lnTo>
                    <a:pt x="0" y="8268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8046" t="-688" b="-8417"/>
              </a:stretch>
            </a:blipFill>
          </p:spPr>
        </p:sp>
        <p:grpSp>
          <p:nvGrpSpPr>
            <p:cNvPr id="28" name="Group 28"/>
            <p:cNvGrpSpPr/>
            <p:nvPr/>
          </p:nvGrpSpPr>
          <p:grpSpPr>
            <a:xfrm>
              <a:off x="0" y="0"/>
              <a:ext cx="6559743" cy="8062478"/>
              <a:chOff x="0" y="0"/>
              <a:chExt cx="1284842" cy="157917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2474107" y="1108174"/>
              <a:ext cx="1827288" cy="1827288"/>
            </a:xfrm>
            <a:custGeom>
              <a:avLst/>
              <a:gdLst/>
              <a:ahLst/>
              <a:cxnLst/>
              <a:rect l="l" t="t" r="r" b="b"/>
              <a:pathLst>
                <a:path w="1827288" h="1827288">
                  <a:moveTo>
                    <a:pt x="0" y="0"/>
                  </a:moveTo>
                  <a:lnTo>
                    <a:pt x="1827287" y="0"/>
                  </a:lnTo>
                  <a:lnTo>
                    <a:pt x="1827287" y="1827288"/>
                  </a:lnTo>
                  <a:lnTo>
                    <a:pt x="0" y="1827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30824" y="4636522"/>
              <a:ext cx="2713853" cy="2103236"/>
            </a:xfrm>
            <a:custGeom>
              <a:avLst/>
              <a:gdLst/>
              <a:ahLst/>
              <a:cxnLst/>
              <a:rect l="l" t="t" r="r" b="b"/>
              <a:pathLst>
                <a:path w="2713853" h="2103236">
                  <a:moveTo>
                    <a:pt x="0" y="0"/>
                  </a:moveTo>
                  <a:lnTo>
                    <a:pt x="2713853" y="0"/>
                  </a:lnTo>
                  <a:lnTo>
                    <a:pt x="2713853" y="2103236"/>
                  </a:lnTo>
                  <a:lnTo>
                    <a:pt x="0" y="2103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1184697" y="3539876"/>
              <a:ext cx="4406106" cy="491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특정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버킷이나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폴더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타겟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검색</a:t>
              </a:r>
              <a:endParaRPr lang="en-US" sz="214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18010" y="7228506"/>
              <a:ext cx="4739481" cy="491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특정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시간대나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이벤트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발생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시점</a:t>
              </a:r>
              <a:endParaRPr lang="en-US" sz="214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8700" y="3391443"/>
            <a:ext cx="6262206" cy="7672243"/>
            <a:chOff x="0" y="0"/>
            <a:chExt cx="8349607" cy="10229657"/>
          </a:xfrm>
        </p:grpSpPr>
        <p:sp>
          <p:nvSpPr>
            <p:cNvPr id="36" name="Freeform 36"/>
            <p:cNvSpPr/>
            <p:nvPr/>
          </p:nvSpPr>
          <p:spPr>
            <a:xfrm>
              <a:off x="0" y="727983"/>
              <a:ext cx="8349607" cy="9501674"/>
            </a:xfrm>
            <a:custGeom>
              <a:avLst/>
              <a:gdLst/>
              <a:ahLst/>
              <a:cxnLst/>
              <a:rect l="l" t="t" r="r" b="b"/>
              <a:pathLst>
                <a:path w="8349607" h="9501674">
                  <a:moveTo>
                    <a:pt x="0" y="0"/>
                  </a:moveTo>
                  <a:lnTo>
                    <a:pt x="8349607" y="0"/>
                  </a:lnTo>
                  <a:lnTo>
                    <a:pt x="8349607" y="9501674"/>
                  </a:lnTo>
                  <a:lnTo>
                    <a:pt x="0" y="9501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11524" t="-634" r="-2995"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0" y="0"/>
              <a:ext cx="6559743" cy="8062478"/>
              <a:chOff x="0" y="0"/>
              <a:chExt cx="1284842" cy="157917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284842" cy="1579179"/>
              </a:xfrm>
              <a:custGeom>
                <a:avLst/>
                <a:gdLst/>
                <a:ahLst/>
                <a:cxnLst/>
                <a:rect l="l" t="t" r="r" b="b"/>
                <a:pathLst>
                  <a:path w="1284842" h="1579179">
                    <a:moveTo>
                      <a:pt x="67666" y="0"/>
                    </a:moveTo>
                    <a:lnTo>
                      <a:pt x="1217176" y="0"/>
                    </a:lnTo>
                    <a:cubicBezTo>
                      <a:pt x="1235122" y="0"/>
                      <a:pt x="1252333" y="7129"/>
                      <a:pt x="1265023" y="19819"/>
                    </a:cubicBezTo>
                    <a:cubicBezTo>
                      <a:pt x="1277713" y="32509"/>
                      <a:pt x="1284842" y="49720"/>
                      <a:pt x="1284842" y="67666"/>
                    </a:cubicBezTo>
                    <a:lnTo>
                      <a:pt x="1284842" y="1511513"/>
                    </a:lnTo>
                    <a:cubicBezTo>
                      <a:pt x="1284842" y="1529459"/>
                      <a:pt x="1277713" y="1546670"/>
                      <a:pt x="1265023" y="1559360"/>
                    </a:cubicBezTo>
                    <a:cubicBezTo>
                      <a:pt x="1252333" y="1572050"/>
                      <a:pt x="1235122" y="1579179"/>
                      <a:pt x="1217176" y="1579179"/>
                    </a:cubicBezTo>
                    <a:lnTo>
                      <a:pt x="67666" y="1579179"/>
                    </a:lnTo>
                    <a:cubicBezTo>
                      <a:pt x="30295" y="1579179"/>
                      <a:pt x="0" y="1548884"/>
                      <a:pt x="0" y="1511513"/>
                    </a:cubicBezTo>
                    <a:lnTo>
                      <a:pt x="0" y="67666"/>
                    </a:lnTo>
                    <a:cubicBezTo>
                      <a:pt x="0" y="49720"/>
                      <a:pt x="7129" y="32509"/>
                      <a:pt x="19819" y="19819"/>
                    </a:cubicBezTo>
                    <a:cubicBezTo>
                      <a:pt x="32509" y="7129"/>
                      <a:pt x="49720" y="0"/>
                      <a:pt x="67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14300"/>
                <a:ext cx="1284842" cy="1693479"/>
              </a:xfrm>
              <a:prstGeom prst="rect">
                <a:avLst/>
              </a:prstGeom>
            </p:spPr>
            <p:txBody>
              <a:bodyPr lIns="58297" tIns="58297" rIns="58297" bIns="58297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441108" y="685625"/>
              <a:ext cx="1870611" cy="1877438"/>
            </a:xfrm>
            <a:custGeom>
              <a:avLst/>
              <a:gdLst/>
              <a:ahLst/>
              <a:cxnLst/>
              <a:rect l="l" t="t" r="r" b="b"/>
              <a:pathLst>
                <a:path w="1870611" h="1877438">
                  <a:moveTo>
                    <a:pt x="0" y="0"/>
                  </a:moveTo>
                  <a:lnTo>
                    <a:pt x="1870611" y="0"/>
                  </a:lnTo>
                  <a:lnTo>
                    <a:pt x="1870611" y="1877438"/>
                  </a:lnTo>
                  <a:lnTo>
                    <a:pt x="0" y="1877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968395" y="1201528"/>
              <a:ext cx="1909158" cy="1909158"/>
            </a:xfrm>
            <a:custGeom>
              <a:avLst/>
              <a:gdLst/>
              <a:ahLst/>
              <a:cxnLst/>
              <a:rect l="l" t="t" r="r" b="b"/>
              <a:pathLst>
                <a:path w="1909158" h="1909158">
                  <a:moveTo>
                    <a:pt x="0" y="0"/>
                  </a:moveTo>
                  <a:lnTo>
                    <a:pt x="1909158" y="0"/>
                  </a:lnTo>
                  <a:lnTo>
                    <a:pt x="1909158" y="1909159"/>
                  </a:lnTo>
                  <a:lnTo>
                    <a:pt x="0" y="1909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AutoShape 42"/>
            <p:cNvSpPr/>
            <p:nvPr/>
          </p:nvSpPr>
          <p:spPr>
            <a:xfrm>
              <a:off x="3055805" y="1898156"/>
              <a:ext cx="963538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3" name="Freeform 43"/>
            <p:cNvSpPr/>
            <p:nvPr/>
          </p:nvSpPr>
          <p:spPr>
            <a:xfrm>
              <a:off x="916473" y="4830975"/>
              <a:ext cx="1885332" cy="2192247"/>
            </a:xfrm>
            <a:custGeom>
              <a:avLst/>
              <a:gdLst/>
              <a:ahLst/>
              <a:cxnLst/>
              <a:rect l="l" t="t" r="r" b="b"/>
              <a:pathLst>
                <a:path w="1885332" h="2192247">
                  <a:moveTo>
                    <a:pt x="0" y="0"/>
                  </a:moveTo>
                  <a:lnTo>
                    <a:pt x="1885332" y="0"/>
                  </a:lnTo>
                  <a:lnTo>
                    <a:pt x="1885332" y="2192247"/>
                  </a:lnTo>
                  <a:lnTo>
                    <a:pt x="0" y="2192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AutoShape 44"/>
            <p:cNvSpPr/>
            <p:nvPr/>
          </p:nvSpPr>
          <p:spPr>
            <a:xfrm>
              <a:off x="3055805" y="5927098"/>
              <a:ext cx="963538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5" name="Freeform 45"/>
            <p:cNvSpPr/>
            <p:nvPr/>
          </p:nvSpPr>
          <p:spPr>
            <a:xfrm>
              <a:off x="4272420" y="4906313"/>
              <a:ext cx="1754094" cy="1965371"/>
            </a:xfrm>
            <a:custGeom>
              <a:avLst/>
              <a:gdLst/>
              <a:ahLst/>
              <a:cxnLst/>
              <a:rect l="l" t="t" r="r" b="b"/>
              <a:pathLst>
                <a:path w="1754094" h="1965371">
                  <a:moveTo>
                    <a:pt x="0" y="0"/>
                  </a:moveTo>
                  <a:lnTo>
                    <a:pt x="1754094" y="0"/>
                  </a:lnTo>
                  <a:lnTo>
                    <a:pt x="1754094" y="1965371"/>
                  </a:lnTo>
                  <a:lnTo>
                    <a:pt x="0" y="1965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xmlns="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4252807" y="828434"/>
              <a:ext cx="1829371" cy="1813600"/>
            </a:xfrm>
            <a:custGeom>
              <a:avLst/>
              <a:gdLst/>
              <a:ahLst/>
              <a:cxnLst/>
              <a:rect l="l" t="t" r="r" b="b"/>
              <a:pathLst>
                <a:path w="1829371" h="1813600">
                  <a:moveTo>
                    <a:pt x="0" y="0"/>
                  </a:moveTo>
                  <a:lnTo>
                    <a:pt x="1829371" y="0"/>
                  </a:lnTo>
                  <a:lnTo>
                    <a:pt x="1829371" y="1813601"/>
                  </a:lnTo>
                  <a:lnTo>
                    <a:pt x="0" y="1813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4252807" y="2527735"/>
              <a:ext cx="1829371" cy="582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5"/>
                </a:lnSpc>
                <a:spcBef>
                  <a:spcPct val="0"/>
                </a:spcBef>
              </a:pPr>
              <a:r>
                <a:rPr lang="en-US" sz="231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Textract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80810" y="3539876"/>
              <a:ext cx="6247408" cy="491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Textract으로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이미지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파일의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텍스트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추출</a:t>
              </a:r>
              <a:endParaRPr lang="en-US" sz="214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277223" y="7228506"/>
              <a:ext cx="2203053" cy="491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파일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형식</a:t>
              </a:r>
              <a:r>
                <a:rPr lang="en-US" sz="214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14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변환</a:t>
              </a:r>
              <a:endParaRPr lang="en-US" sz="214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향후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계획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205147" y="2529032"/>
            <a:ext cx="2566913" cy="51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288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파일 형식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303161" y="2529032"/>
            <a:ext cx="3681679" cy="51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288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민감한 데이터 보안 강화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6810" y="4163696"/>
            <a:ext cx="12194380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소회</a:t>
            </a:r>
            <a:r>
              <a:rPr lang="en-US" sz="8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소회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3160744"/>
            <a:ext cx="6262206" cy="6201438"/>
          </a:xfrm>
          <a:custGeom>
            <a:avLst/>
            <a:gdLst/>
            <a:ahLst/>
            <a:cxnLst/>
            <a:rect l="l" t="t" r="r" b="b"/>
            <a:pathLst>
              <a:path w="6262206" h="6201438">
                <a:moveTo>
                  <a:pt x="0" y="0"/>
                </a:moveTo>
                <a:lnTo>
                  <a:pt x="6262206" y="0"/>
                </a:lnTo>
                <a:lnTo>
                  <a:pt x="6262206" y="6201438"/>
                </a:lnTo>
                <a:lnTo>
                  <a:pt x="0" y="620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614757"/>
            <a:ext cx="4919807" cy="6046859"/>
            <a:chOff x="0" y="0"/>
            <a:chExt cx="1284842" cy="1579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67666" y="0"/>
                  </a:moveTo>
                  <a:lnTo>
                    <a:pt x="1217176" y="0"/>
                  </a:lnTo>
                  <a:cubicBezTo>
                    <a:pt x="1235122" y="0"/>
                    <a:pt x="1252333" y="7129"/>
                    <a:pt x="1265023" y="19819"/>
                  </a:cubicBezTo>
                  <a:cubicBezTo>
                    <a:pt x="1277713" y="32509"/>
                    <a:pt x="1284842" y="49720"/>
                    <a:pt x="1284842" y="67666"/>
                  </a:cubicBezTo>
                  <a:lnTo>
                    <a:pt x="1284842" y="1511513"/>
                  </a:lnTo>
                  <a:cubicBezTo>
                    <a:pt x="1284842" y="1529459"/>
                    <a:pt x="1277713" y="1546670"/>
                    <a:pt x="1265023" y="1559360"/>
                  </a:cubicBezTo>
                  <a:cubicBezTo>
                    <a:pt x="1252333" y="1572050"/>
                    <a:pt x="1235122" y="1579179"/>
                    <a:pt x="1217176" y="1579179"/>
                  </a:cubicBezTo>
                  <a:lnTo>
                    <a:pt x="67666" y="1579179"/>
                  </a:lnTo>
                  <a:cubicBezTo>
                    <a:pt x="30295" y="1579179"/>
                    <a:pt x="0" y="1548884"/>
                    <a:pt x="0" y="1511513"/>
                  </a:cubicBezTo>
                  <a:lnTo>
                    <a:pt x="0" y="67666"/>
                  </a:lnTo>
                  <a:cubicBezTo>
                    <a:pt x="0" y="49720"/>
                    <a:pt x="7129" y="32509"/>
                    <a:pt x="19819" y="19819"/>
                  </a:cubicBezTo>
                  <a:cubicBezTo>
                    <a:pt x="32509" y="7129"/>
                    <a:pt x="49720" y="0"/>
                    <a:pt x="676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976515" y="3520069"/>
            <a:ext cx="6262206" cy="6201438"/>
          </a:xfrm>
          <a:custGeom>
            <a:avLst/>
            <a:gdLst/>
            <a:ahLst/>
            <a:cxnLst/>
            <a:rect l="l" t="t" r="r" b="b"/>
            <a:pathLst>
              <a:path w="6262206" h="6201438">
                <a:moveTo>
                  <a:pt x="0" y="0"/>
                </a:moveTo>
                <a:lnTo>
                  <a:pt x="6262205" y="0"/>
                </a:lnTo>
                <a:lnTo>
                  <a:pt x="6262205" y="6201438"/>
                </a:lnTo>
                <a:lnTo>
                  <a:pt x="0" y="620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916957" y="2614757"/>
            <a:ext cx="4919807" cy="6046859"/>
            <a:chOff x="0" y="0"/>
            <a:chExt cx="1284842" cy="15791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67666" y="0"/>
                  </a:moveTo>
                  <a:lnTo>
                    <a:pt x="1217176" y="0"/>
                  </a:lnTo>
                  <a:cubicBezTo>
                    <a:pt x="1235122" y="0"/>
                    <a:pt x="1252333" y="7129"/>
                    <a:pt x="1265023" y="19819"/>
                  </a:cubicBezTo>
                  <a:cubicBezTo>
                    <a:pt x="1277713" y="32509"/>
                    <a:pt x="1284842" y="49720"/>
                    <a:pt x="1284842" y="67666"/>
                  </a:cubicBezTo>
                  <a:lnTo>
                    <a:pt x="1284842" y="1511513"/>
                  </a:lnTo>
                  <a:cubicBezTo>
                    <a:pt x="1284842" y="1529459"/>
                    <a:pt x="1277713" y="1546670"/>
                    <a:pt x="1265023" y="1559360"/>
                  </a:cubicBezTo>
                  <a:cubicBezTo>
                    <a:pt x="1252333" y="1572050"/>
                    <a:pt x="1235122" y="1579179"/>
                    <a:pt x="1217176" y="1579179"/>
                  </a:cubicBezTo>
                  <a:lnTo>
                    <a:pt x="67666" y="1579179"/>
                  </a:lnTo>
                  <a:cubicBezTo>
                    <a:pt x="30295" y="1579179"/>
                    <a:pt x="0" y="1548884"/>
                    <a:pt x="0" y="1511513"/>
                  </a:cubicBezTo>
                  <a:lnTo>
                    <a:pt x="0" y="67666"/>
                  </a:lnTo>
                  <a:cubicBezTo>
                    <a:pt x="0" y="49720"/>
                    <a:pt x="7129" y="32509"/>
                    <a:pt x="19819" y="19819"/>
                  </a:cubicBezTo>
                  <a:cubicBezTo>
                    <a:pt x="32509" y="7129"/>
                    <a:pt x="49720" y="0"/>
                    <a:pt x="676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86515" y="4867997"/>
            <a:ext cx="4604177" cy="138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역할에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이해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0" lvl="0" indent="0" algn="ctr">
              <a:lnSpc>
                <a:spcPts val="5607"/>
              </a:lnSpc>
              <a:spcBef>
                <a:spcPct val="0"/>
              </a:spcBef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분담의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중요성</a:t>
            </a:r>
            <a:endParaRPr lang="en-US" sz="3738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604455" y="3520069"/>
            <a:ext cx="6262206" cy="6201438"/>
          </a:xfrm>
          <a:custGeom>
            <a:avLst/>
            <a:gdLst/>
            <a:ahLst/>
            <a:cxnLst/>
            <a:rect l="l" t="t" r="r" b="b"/>
            <a:pathLst>
              <a:path w="6262206" h="6201438">
                <a:moveTo>
                  <a:pt x="0" y="0"/>
                </a:moveTo>
                <a:lnTo>
                  <a:pt x="6262205" y="0"/>
                </a:lnTo>
                <a:lnTo>
                  <a:pt x="6262205" y="6201438"/>
                </a:lnTo>
                <a:lnTo>
                  <a:pt x="0" y="620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8046" t="-688" b="-8417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544897" y="2614757"/>
            <a:ext cx="4919807" cy="6046859"/>
            <a:chOff x="0" y="0"/>
            <a:chExt cx="1284842" cy="15791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4842" cy="1579179"/>
            </a:xfrm>
            <a:custGeom>
              <a:avLst/>
              <a:gdLst/>
              <a:ahLst/>
              <a:cxnLst/>
              <a:rect l="l" t="t" r="r" b="b"/>
              <a:pathLst>
                <a:path w="1284842" h="1579179">
                  <a:moveTo>
                    <a:pt x="67666" y="0"/>
                  </a:moveTo>
                  <a:lnTo>
                    <a:pt x="1217176" y="0"/>
                  </a:lnTo>
                  <a:cubicBezTo>
                    <a:pt x="1235122" y="0"/>
                    <a:pt x="1252333" y="7129"/>
                    <a:pt x="1265023" y="19819"/>
                  </a:cubicBezTo>
                  <a:cubicBezTo>
                    <a:pt x="1277713" y="32509"/>
                    <a:pt x="1284842" y="49720"/>
                    <a:pt x="1284842" y="67666"/>
                  </a:cubicBezTo>
                  <a:lnTo>
                    <a:pt x="1284842" y="1511513"/>
                  </a:lnTo>
                  <a:cubicBezTo>
                    <a:pt x="1284842" y="1529459"/>
                    <a:pt x="1277713" y="1546670"/>
                    <a:pt x="1265023" y="1559360"/>
                  </a:cubicBezTo>
                  <a:cubicBezTo>
                    <a:pt x="1252333" y="1572050"/>
                    <a:pt x="1235122" y="1579179"/>
                    <a:pt x="1217176" y="1579179"/>
                  </a:cubicBezTo>
                  <a:lnTo>
                    <a:pt x="67666" y="1579179"/>
                  </a:lnTo>
                  <a:cubicBezTo>
                    <a:pt x="30295" y="1579179"/>
                    <a:pt x="0" y="1548884"/>
                    <a:pt x="0" y="1511513"/>
                  </a:cubicBezTo>
                  <a:lnTo>
                    <a:pt x="0" y="67666"/>
                  </a:lnTo>
                  <a:cubicBezTo>
                    <a:pt x="0" y="49720"/>
                    <a:pt x="7129" y="32509"/>
                    <a:pt x="19819" y="19819"/>
                  </a:cubicBezTo>
                  <a:cubicBezTo>
                    <a:pt x="32509" y="7129"/>
                    <a:pt x="49720" y="0"/>
                    <a:pt x="676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284842" cy="1693479"/>
            </a:xfrm>
            <a:prstGeom prst="rect">
              <a:avLst/>
            </a:prstGeom>
          </p:spPr>
          <p:txBody>
            <a:bodyPr lIns="58297" tIns="58297" rIns="58297" bIns="58297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074772" y="4890246"/>
            <a:ext cx="4604177" cy="138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부족한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부분에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0" lvl="0" indent="0" algn="ctr">
              <a:lnSpc>
                <a:spcPts val="5607"/>
              </a:lnSpc>
              <a:spcBef>
                <a:spcPct val="0"/>
              </a:spcBef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인지</a:t>
            </a:r>
            <a:endParaRPr lang="en-US" sz="3738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02712" y="5220422"/>
            <a:ext cx="4604177" cy="67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7"/>
              </a:lnSpc>
              <a:spcBef>
                <a:spcPct val="0"/>
              </a:spcBef>
            </a:pP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사전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준비의</a:t>
            </a:r>
            <a:r>
              <a:rPr lang="en-US" sz="3738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738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중요성</a:t>
            </a:r>
            <a:endParaRPr lang="en-US" sz="3738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3220" y="2351656"/>
            <a:ext cx="13165388" cy="752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859" lvl="1" indent="-234930" algn="l">
              <a:lnSpc>
                <a:spcPts val="3677"/>
              </a:lnSpc>
              <a:buFont typeface="Arial"/>
              <a:buChar char="•"/>
            </a:pPr>
            <a:r>
              <a:rPr lang="en-US" sz="217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파이썬</a:t>
            </a:r>
            <a:r>
              <a:rPr lang="en-US" sz="217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7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코딩</a:t>
            </a:r>
            <a:endParaRPr lang="en-US" sz="2176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AWS Boto3 documentation : https://boto3.amazonaws.com/v1/documentation/api/latest/index.html</a:t>
            </a:r>
          </a:p>
          <a:p>
            <a:pPr marL="469859" lvl="1" indent="-234930" algn="l">
              <a:lnSpc>
                <a:spcPts val="3677"/>
              </a:lnSpc>
              <a:buFont typeface="Arial"/>
              <a:buChar char="•"/>
            </a:pPr>
            <a:r>
              <a:rPr lang="en-US" sz="217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사례</a:t>
            </a:r>
            <a:endParaRPr lang="en-US" sz="2176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보안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뉴스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)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페이스북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5억명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개인정보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유출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... : https://www.boannews.com/media/view.asp?idx=96191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보안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뉴스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)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LG유플러스의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개인정보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유출사고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... : https://www.boannews.com/media/view.asp?idx=120105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(MBC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뉴스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)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맥도날드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,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고객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487만명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개인정보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유출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.. : https://imnews.imbc.com/news/2023/econo/article/6466556_36140.html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IBM Cost of a Data Breach Report(2022~4) : https://www.ibm.com/reports/data-breach</a:t>
            </a:r>
          </a:p>
          <a:p>
            <a:pPr marL="469859" lvl="1" indent="-234930" algn="l">
              <a:lnSpc>
                <a:spcPts val="3677"/>
              </a:lnSpc>
              <a:buFont typeface="Arial"/>
              <a:buChar char="•"/>
            </a:pPr>
            <a:r>
              <a:rPr lang="en-US" sz="2176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Macie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AWS Macie : https://aws.amazon.com/ko/macie/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AWS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기술블로그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: https://aws.amazon.com/ko/blogs/tech/detect-and-protect-sensitive-data-with-amazon-macie/</a:t>
            </a: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(SMILE SHARK)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당신의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개인정보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,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유출되고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있다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? AWS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Macie로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안전하게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데이터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</a:t>
            </a: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관리하기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 : https://www.smileshark.kr/post/macie-hands-on-lab-for-secure-data-management?utm_source=chatgpt.com</a:t>
            </a:r>
          </a:p>
          <a:p>
            <a:pPr marL="469859" lvl="1" indent="-234930" algn="l">
              <a:lnSpc>
                <a:spcPts val="3677"/>
              </a:lnSpc>
              <a:buFont typeface="Arial"/>
              <a:buChar char="•"/>
            </a:pPr>
            <a:r>
              <a:rPr lang="en-US" sz="2176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개인정보보호법</a:t>
            </a:r>
            <a:endParaRPr lang="en-US" sz="2176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  <a:p>
            <a:pPr marL="864871" lvl="2" indent="-288290" algn="l">
              <a:lnSpc>
                <a:spcPts val="3384"/>
              </a:lnSpc>
              <a:buFont typeface="Arial"/>
              <a:buChar char="⚬"/>
            </a:pPr>
            <a:r>
              <a:rPr lang="en-US" sz="2002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국가법령정보센터</a:t>
            </a:r>
            <a:r>
              <a:rPr lang="en-US" sz="2002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"/>
                <a:sym typeface="Open Sans"/>
              </a:rPr>
              <a:t> : https://www.law.go.kr/LSW//main.html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73198" y="1060383"/>
            <a:ext cx="4374137" cy="7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출처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7600" y="4533900"/>
            <a:ext cx="2302594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03"/>
              </a:lnSpc>
              <a:spcBef>
                <a:spcPct val="0"/>
              </a:spcBef>
            </a:pPr>
            <a:r>
              <a:rPr lang="en-US" sz="8359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</a:t>
            </a:r>
            <a:r>
              <a:rPr lang="en-US" sz="8359" dirty="0">
                <a:solidFill>
                  <a:srgbClr val="FF91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&amp;</a:t>
            </a:r>
            <a:r>
              <a:rPr lang="en-US" sz="8359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68104" y="8885555"/>
            <a:ext cx="2191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</a:t>
            </a: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eam4. </a:t>
            </a:r>
            <a:r>
              <a:rPr lang="en-US" sz="220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</a:t>
            </a: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acimus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4718297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5271028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5823758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6376489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6929219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>
            <a:off x="7481950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>
            <a:off x="8034680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>
            <a:off x="8587411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9140141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9692872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0245602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798333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1351063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>
            <a:off x="11903794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2456524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3009255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3561985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4114716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4667446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5220177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5772907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325637" y="3491626"/>
            <a:ext cx="0" cy="5380793"/>
          </a:xfrm>
          <a:prstGeom prst="line">
            <a:avLst/>
          </a:prstGeom>
          <a:ln w="28575" cap="flat">
            <a:solidFill>
              <a:srgbClr val="F6F5F5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6878368" y="3491626"/>
            <a:ext cx="0" cy="5380793"/>
          </a:xfrm>
          <a:prstGeom prst="line">
            <a:avLst/>
          </a:prstGeom>
          <a:ln w="28575" cap="flat">
            <a:solidFill>
              <a:srgbClr val="2038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1512270" y="2694937"/>
            <a:ext cx="0" cy="6363740"/>
          </a:xfrm>
          <a:prstGeom prst="line">
            <a:avLst/>
          </a:prstGeom>
          <a:ln w="38100" cap="flat">
            <a:solidFill>
              <a:srgbClr val="F6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503181" y="8872420"/>
            <a:ext cx="15281638" cy="0"/>
          </a:xfrm>
          <a:prstGeom prst="line">
            <a:avLst/>
          </a:prstGeom>
          <a:ln w="38100" cap="flat">
            <a:solidFill>
              <a:srgbClr val="F6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2273198" y="1060383"/>
            <a:ext cx="4374137" cy="75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타임라인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675435" y="3019253"/>
            <a:ext cx="1153962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12/30 ~ 31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93040" y="3019253"/>
            <a:ext cx="76400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1/1 ~ 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099947" y="3019253"/>
            <a:ext cx="76400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 ~ 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05408" y="3019253"/>
            <a:ext cx="76400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~ 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27264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 ~ 8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332725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 ~ 10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416235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 ~ 12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99024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 ~ 14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10855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 ~ 16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23046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 ~ 18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860030" y="3019253"/>
            <a:ext cx="931216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 ~ 20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272464" y="3693199"/>
            <a:ext cx="109307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주제선정</a:t>
            </a:r>
            <a:endParaRPr lang="en-US" sz="2199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243889" y="4458200"/>
            <a:ext cx="1121654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  <a:spcBef>
                <a:spcPct val="0"/>
              </a:spcBef>
            </a:pPr>
            <a:r>
              <a:rPr lang="en-US" sz="2199" b="1" dirty="0" err="1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자료조사</a:t>
            </a:r>
            <a:endParaRPr lang="en-US" sz="2199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273198" y="8238552"/>
            <a:ext cx="2601630" cy="43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7"/>
              </a:lnSpc>
              <a:spcBef>
                <a:spcPct val="0"/>
              </a:spcBef>
            </a:pPr>
            <a:r>
              <a:rPr lang="en-US" sz="2199" b="1" spc="-2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PPT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93220" y="9058677"/>
            <a:ext cx="15455697" cy="47625"/>
            <a:chOff x="0" y="0"/>
            <a:chExt cx="4070636" cy="1254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070636" cy="12543"/>
            </a:xfrm>
            <a:custGeom>
              <a:avLst/>
              <a:gdLst/>
              <a:ahLst/>
              <a:cxnLst/>
              <a:rect l="l" t="t" r="r" b="b"/>
              <a:pathLst>
                <a:path w="4070636" h="12543">
                  <a:moveTo>
                    <a:pt x="0" y="0"/>
                  </a:moveTo>
                  <a:lnTo>
                    <a:pt x="4070636" y="0"/>
                  </a:lnTo>
                  <a:lnTo>
                    <a:pt x="407063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114300"/>
              <a:ext cx="4070636" cy="126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93220" y="2882541"/>
            <a:ext cx="15455697" cy="47625"/>
            <a:chOff x="0" y="0"/>
            <a:chExt cx="4070636" cy="1254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070636" cy="12543"/>
            </a:xfrm>
            <a:custGeom>
              <a:avLst/>
              <a:gdLst/>
              <a:ahLst/>
              <a:cxnLst/>
              <a:rect l="l" t="t" r="r" b="b"/>
              <a:pathLst>
                <a:path w="4070636" h="12543">
                  <a:moveTo>
                    <a:pt x="0" y="0"/>
                  </a:moveTo>
                  <a:lnTo>
                    <a:pt x="4070636" y="0"/>
                  </a:lnTo>
                  <a:lnTo>
                    <a:pt x="407063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14300"/>
              <a:ext cx="4070636" cy="126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53" name="Group 53"/>
          <p:cNvGrpSpPr/>
          <p:nvPr/>
        </p:nvGrpSpPr>
        <p:grpSpPr>
          <a:xfrm>
            <a:off x="3139861" y="5258921"/>
            <a:ext cx="2601630" cy="2703406"/>
            <a:chOff x="0" y="-104775"/>
            <a:chExt cx="3468840" cy="3604542"/>
          </a:xfrm>
        </p:grpSpPr>
        <p:sp>
          <p:nvSpPr>
            <p:cNvPr id="54" name="TextBox 54"/>
            <p:cNvSpPr txBox="1"/>
            <p:nvPr/>
          </p:nvSpPr>
          <p:spPr>
            <a:xfrm>
              <a:off x="0" y="-104775"/>
              <a:ext cx="3468840" cy="544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7"/>
                </a:lnSpc>
                <a:spcBef>
                  <a:spcPct val="0"/>
                </a:spcBef>
              </a:pPr>
              <a:r>
                <a:rPr lang="en-US" sz="2199" b="1" spc="-21" dirty="0" err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CloudTrail</a:t>
              </a:r>
              <a:endParaRPr lang="en-US" sz="2199" b="1" spc="-2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915228"/>
              <a:ext cx="3468840" cy="544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7"/>
                </a:lnSpc>
                <a:spcBef>
                  <a:spcPct val="0"/>
                </a:spcBef>
              </a:pPr>
              <a:r>
                <a:rPr lang="en-US" sz="2199" b="1" spc="-2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Lambda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935230"/>
              <a:ext cx="3468840" cy="544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7"/>
                </a:lnSpc>
                <a:spcBef>
                  <a:spcPct val="0"/>
                </a:spcBef>
              </a:pPr>
              <a:r>
                <a:rPr lang="en-US" sz="2199" b="1" spc="-2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SNS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2955233"/>
              <a:ext cx="3468840" cy="544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7"/>
                </a:lnSpc>
                <a:spcBef>
                  <a:spcPct val="0"/>
                </a:spcBef>
              </a:pPr>
              <a:r>
                <a:rPr lang="en-US" sz="2199" b="1" spc="-2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Macie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037156" y="5249380"/>
            <a:ext cx="8390949" cy="2749850"/>
            <a:chOff x="0" y="-92075"/>
            <a:chExt cx="11187933" cy="3666466"/>
          </a:xfrm>
        </p:grpSpPr>
        <p:grpSp>
          <p:nvGrpSpPr>
            <p:cNvPr id="59" name="Group 59"/>
            <p:cNvGrpSpPr/>
            <p:nvPr/>
          </p:nvGrpSpPr>
          <p:grpSpPr>
            <a:xfrm>
              <a:off x="1462586" y="0"/>
              <a:ext cx="2218984" cy="515238"/>
              <a:chOff x="0" y="0"/>
              <a:chExt cx="438318" cy="10177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38318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38318" h="101775">
                    <a:moveTo>
                      <a:pt x="0" y="0"/>
                    </a:moveTo>
                    <a:lnTo>
                      <a:pt x="438318" y="0"/>
                    </a:lnTo>
                    <a:lnTo>
                      <a:pt x="438318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114300"/>
                <a:ext cx="438318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2174125" y="1043358"/>
              <a:ext cx="3737791" cy="515238"/>
              <a:chOff x="0" y="0"/>
              <a:chExt cx="738329" cy="101775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738329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738329" h="101775">
                    <a:moveTo>
                      <a:pt x="0" y="0"/>
                    </a:moveTo>
                    <a:lnTo>
                      <a:pt x="738329" y="0"/>
                    </a:lnTo>
                    <a:lnTo>
                      <a:pt x="738329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114300"/>
                <a:ext cx="738329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0" y="3059153"/>
              <a:ext cx="10314335" cy="515238"/>
              <a:chOff x="0" y="0"/>
              <a:chExt cx="2037400" cy="1017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2037399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2037399" h="101775">
                    <a:moveTo>
                      <a:pt x="0" y="0"/>
                    </a:moveTo>
                    <a:lnTo>
                      <a:pt x="2037399" y="0"/>
                    </a:lnTo>
                    <a:lnTo>
                      <a:pt x="2037399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114300"/>
                <a:ext cx="2037400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3700993" y="2086715"/>
              <a:ext cx="2210922" cy="515238"/>
              <a:chOff x="0" y="0"/>
              <a:chExt cx="436725" cy="101775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436725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36725" h="101775">
                    <a:moveTo>
                      <a:pt x="0" y="0"/>
                    </a:moveTo>
                    <a:lnTo>
                      <a:pt x="436725" y="0"/>
                    </a:lnTo>
                    <a:lnTo>
                      <a:pt x="436725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114300"/>
                <a:ext cx="436725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3681570" y="-92075"/>
              <a:ext cx="873597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3일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5892491" y="943898"/>
              <a:ext cx="873597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5일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5892491" y="1989065"/>
              <a:ext cx="873597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3일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10314336" y="2934658"/>
              <a:ext cx="873597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14일</a:t>
              </a:r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1587881" y="6380230"/>
            <a:ext cx="1028105" cy="43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코딩</a:t>
            </a:r>
            <a:endParaRPr lang="en-US" sz="2199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grpSp>
        <p:nvGrpSpPr>
          <p:cNvPr id="76" name="Group 76"/>
          <p:cNvGrpSpPr/>
          <p:nvPr/>
        </p:nvGrpSpPr>
        <p:grpSpPr>
          <a:xfrm>
            <a:off x="4695421" y="3769669"/>
            <a:ext cx="3359245" cy="386429"/>
            <a:chOff x="0" y="0"/>
            <a:chExt cx="884740" cy="10177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84740" cy="101775"/>
            </a:xfrm>
            <a:custGeom>
              <a:avLst/>
              <a:gdLst/>
              <a:ahLst/>
              <a:cxnLst/>
              <a:rect l="l" t="t" r="r" b="b"/>
              <a:pathLst>
                <a:path w="884740" h="101775">
                  <a:moveTo>
                    <a:pt x="0" y="0"/>
                  </a:moveTo>
                  <a:lnTo>
                    <a:pt x="884740" y="0"/>
                  </a:lnTo>
                  <a:lnTo>
                    <a:pt x="884740" y="101775"/>
                  </a:lnTo>
                  <a:lnTo>
                    <a:pt x="0" y="101775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0" y="-114300"/>
              <a:ext cx="884740" cy="216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8054666" y="3682363"/>
            <a:ext cx="65519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  <a:spcBef>
                <a:spcPct val="0"/>
              </a:spcBef>
            </a:pPr>
            <a:r>
              <a:rPr lang="en-US" sz="24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6일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6376489" y="4467145"/>
            <a:ext cx="4524314" cy="474489"/>
            <a:chOff x="0" y="-94867"/>
            <a:chExt cx="6032418" cy="632651"/>
          </a:xfrm>
        </p:grpSpPr>
        <p:grpSp>
          <p:nvGrpSpPr>
            <p:cNvPr id="81" name="Group 81"/>
            <p:cNvGrpSpPr/>
            <p:nvPr/>
          </p:nvGrpSpPr>
          <p:grpSpPr>
            <a:xfrm>
              <a:off x="0" y="0"/>
              <a:ext cx="5158818" cy="515238"/>
              <a:chOff x="0" y="0"/>
              <a:chExt cx="1019026" cy="101775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1019026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1019026" h="101775">
                    <a:moveTo>
                      <a:pt x="0" y="0"/>
                    </a:moveTo>
                    <a:lnTo>
                      <a:pt x="1019026" y="0"/>
                    </a:lnTo>
                    <a:lnTo>
                      <a:pt x="1019026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114300"/>
                <a:ext cx="1019026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84" name="TextBox 84"/>
            <p:cNvSpPr txBox="1"/>
            <p:nvPr/>
          </p:nvSpPr>
          <p:spPr>
            <a:xfrm>
              <a:off x="5158819" y="-94867"/>
              <a:ext cx="873599" cy="63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7일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2449240" y="8302846"/>
            <a:ext cx="5084327" cy="474489"/>
            <a:chOff x="0" y="-104775"/>
            <a:chExt cx="6779102" cy="632651"/>
          </a:xfrm>
        </p:grpSpPr>
        <p:grpSp>
          <p:nvGrpSpPr>
            <p:cNvPr id="86" name="Group 86"/>
            <p:cNvGrpSpPr/>
            <p:nvPr/>
          </p:nvGrpSpPr>
          <p:grpSpPr>
            <a:xfrm>
              <a:off x="0" y="0"/>
              <a:ext cx="5915216" cy="515238"/>
              <a:chOff x="0" y="0"/>
              <a:chExt cx="1168438" cy="101775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1168438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1168438" h="101775">
                    <a:moveTo>
                      <a:pt x="0" y="0"/>
                    </a:moveTo>
                    <a:lnTo>
                      <a:pt x="1168438" y="0"/>
                    </a:lnTo>
                    <a:lnTo>
                      <a:pt x="1168438" y="101775"/>
                    </a:lnTo>
                    <a:lnTo>
                      <a:pt x="0" y="101775"/>
                    </a:lnTo>
                    <a:close/>
                  </a:path>
                </a:pathLst>
              </a:custGeom>
              <a:solidFill>
                <a:srgbClr val="203858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14300"/>
                <a:ext cx="1168438" cy="216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05"/>
                  </a:lnSpc>
                </a:pPr>
                <a:endParaRPr/>
              </a:p>
            </p:txBody>
          </p:sp>
        </p:grpSp>
        <p:sp>
          <p:nvSpPr>
            <p:cNvPr id="89" name="TextBox 89"/>
            <p:cNvSpPr txBox="1"/>
            <p:nvPr/>
          </p:nvSpPr>
          <p:spPr>
            <a:xfrm>
              <a:off x="5905503" y="-104775"/>
              <a:ext cx="873599" cy="63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4"/>
                </a:lnSpc>
                <a:spcBef>
                  <a:spcPct val="0"/>
                </a:spcBef>
              </a:pPr>
              <a:r>
                <a:rPr lang="en-US" sz="2410" b="1" dirty="0">
                  <a:solidFill>
                    <a:srgbClr val="000000"/>
                  </a:solidFill>
                  <a:latin typeface="Source Han Sans KR" panose="020B0600000101010101" charset="-127"/>
                  <a:ea typeface="Source Han Sans KR" panose="020B0600000101010101" charset="-127"/>
                  <a:cs typeface="Open Sans Bold"/>
                  <a:sym typeface="Open Sans Bold"/>
                </a:rPr>
                <a:t>8일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93465" y="4348377"/>
            <a:ext cx="5101084" cy="1435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3"/>
              </a:lnSpc>
              <a:spcBef>
                <a:spcPct val="0"/>
              </a:spcBef>
            </a:pPr>
            <a:r>
              <a:rPr lang="en-US" sz="8359" dirty="0">
                <a:solidFill>
                  <a:srgbClr val="FF91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</a:t>
            </a:r>
            <a:r>
              <a:rPr lang="en-US" sz="8359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hank </a:t>
            </a:r>
            <a:r>
              <a:rPr lang="en-US" sz="8359" dirty="0">
                <a:solidFill>
                  <a:srgbClr val="FF91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</a:t>
            </a:r>
            <a:r>
              <a:rPr lang="en-US" sz="8359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68104" y="8885555"/>
            <a:ext cx="21911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</a:t>
            </a:r>
            <a:r>
              <a:rPr lang="en-US" sz="2200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eam4. </a:t>
            </a:r>
            <a:r>
              <a:rPr lang="en-US" sz="2200" dirty="0" err="1">
                <a:solidFill>
                  <a:srgbClr val="FF91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</a:t>
            </a:r>
            <a:r>
              <a:rPr lang="en-US" sz="2200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acimus</a:t>
            </a:r>
            <a:endParaRPr lang="en-US" sz="2200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046810" y="4163696"/>
            <a:ext cx="12194380" cy="158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2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8000" b="1" dirty="0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8000" b="1" dirty="0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8000" b="1" dirty="0" err="1">
                <a:solidFill>
                  <a:srgbClr val="FFFFFF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목표</a:t>
            </a:r>
            <a:endParaRPr lang="en-US" sz="8000" b="1" dirty="0">
              <a:solidFill>
                <a:srgbClr val="FFFFFF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29041" cy="996025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88685" y="2699877"/>
            <a:ext cx="6669089" cy="7206712"/>
          </a:xfrm>
          <a:custGeom>
            <a:avLst/>
            <a:gdLst/>
            <a:ahLst/>
            <a:cxnLst/>
            <a:rect l="l" t="t" r="r" b="b"/>
            <a:pathLst>
              <a:path w="6669089" h="7206712">
                <a:moveTo>
                  <a:pt x="0" y="0"/>
                </a:moveTo>
                <a:lnTo>
                  <a:pt x="6669089" y="0"/>
                </a:lnTo>
                <a:lnTo>
                  <a:pt x="6669089" y="7206712"/>
                </a:lnTo>
                <a:lnTo>
                  <a:pt x="0" y="7206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61773" y="9760222"/>
            <a:ext cx="759752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출처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&gt; IBM Cost of a Data Breach Report(2022~4) -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국가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또는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지역별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유출</a:t>
            </a:r>
            <a:r>
              <a:rPr lang="en-US" sz="16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 Light"/>
                <a:sym typeface="Source Han Sans KR Light"/>
              </a:rPr>
              <a:t>비용</a:t>
            </a:r>
            <a:endParaRPr lang="en-US" sz="16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 Light"/>
              <a:sym typeface="Source Han Sans KR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3198" y="1060383"/>
            <a:ext cx="8242402" cy="74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주제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선정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배경</a:t>
            </a:r>
            <a:r>
              <a:rPr lang="en-US" sz="3787" b="1" dirty="0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- IBM Security </a:t>
            </a:r>
            <a:r>
              <a:rPr lang="en-US" sz="3787" b="1" dirty="0" err="1">
                <a:solidFill>
                  <a:srgbClr val="292929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보고서</a:t>
            </a:r>
            <a:endParaRPr lang="en-US" sz="3787" b="1" dirty="0">
              <a:solidFill>
                <a:srgbClr val="292929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7756" y="1129221"/>
            <a:ext cx="790929" cy="64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7"/>
              </a:lnSpc>
              <a:spcBef>
                <a:spcPct val="0"/>
              </a:spcBef>
            </a:pPr>
            <a:r>
              <a:rPr lang="en-US" sz="3253" b="1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</a:t>
            </a:r>
            <a:r>
              <a:rPr lang="en-US" sz="3253" b="1">
                <a:solidFill>
                  <a:srgbClr val="FF9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9111"/>
            <a:ext cx="10297240" cy="3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AWS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Macie를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활용한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S3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민감데이터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태깅</a:t>
            </a:r>
            <a:r>
              <a:rPr lang="en-US" sz="2000" b="1" dirty="0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및 </a:t>
            </a:r>
            <a:r>
              <a:rPr lang="en-US" sz="2000" b="1" dirty="0" err="1">
                <a:solidFill>
                  <a:srgbClr val="5B5B5B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보안강화</a:t>
            </a:r>
            <a:endParaRPr lang="en-US" sz="2000" b="1" dirty="0">
              <a:solidFill>
                <a:srgbClr val="5B5B5B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22992" y="2129377"/>
            <a:ext cx="4068408" cy="41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국가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또는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지역별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데이터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유출</a:t>
            </a:r>
            <a:r>
              <a:rPr lang="en-US" sz="2110" b="1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 </a:t>
            </a:r>
            <a:r>
              <a:rPr lang="en-US" sz="2110" b="1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Open Sans Bold"/>
                <a:sym typeface="Open Sans Bold"/>
              </a:rPr>
              <a:t>비용</a:t>
            </a:r>
            <a:endParaRPr lang="en-US" sz="2110" b="1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8097</ep:Words>
  <ep:PresentationFormat>사용자 지정</ep:PresentationFormat>
  <ep:Paragraphs>1467</ep:Paragraphs>
  <ep:Slides>70</ep:Slides>
  <ep:Notes>68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ep:HeadingPairs>
  <ep:TitlesOfParts>
    <vt:vector size="71" baseType="lpstr">
      <vt:lpstr>Office Theme</vt:lpstr>
      <vt:lpstr>슬라이드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aaaa</cp:lastModifiedBy>
  <dcterms:modified xsi:type="dcterms:W3CDTF">2025-03-20T09:10:51.259</dcterms:modified>
  <cp:revision>15</cp:revision>
  <dc:title>AWS Macie를 활용한 민감 정보 보호 및 자동화 시스템 구축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